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08" r:id="rId15"/>
    <p:sldId id="309" r:id="rId16"/>
    <p:sldId id="310" r:id="rId17"/>
    <p:sldId id="311" r:id="rId18"/>
    <p:sldId id="312" r:id="rId19"/>
    <p:sldId id="270" r:id="rId20"/>
    <p:sldId id="313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  <p:sldId id="307" r:id="rId53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19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7809" y="1093724"/>
            <a:ext cx="8628380" cy="4531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819" y="6464985"/>
            <a:ext cx="174497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811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57527"/>
            <a:ext cx="91440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5123" y="186639"/>
            <a:ext cx="36671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solidFill>
                  <a:srgbClr val="0F243E"/>
                </a:solidFill>
              </a:rPr>
              <a:t>Big</a:t>
            </a:r>
            <a:r>
              <a:rPr sz="8000" spc="-90" dirty="0">
                <a:solidFill>
                  <a:srgbClr val="0F243E"/>
                </a:solidFill>
              </a:rPr>
              <a:t> </a:t>
            </a:r>
            <a:r>
              <a:rPr sz="8000" dirty="0">
                <a:solidFill>
                  <a:srgbClr val="0F243E"/>
                </a:solidFill>
              </a:rPr>
              <a:t>Data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1217" y="4069156"/>
            <a:ext cx="1534591" cy="2390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739" y="930986"/>
            <a:ext cx="8612505" cy="457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(5/7)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dirty="0">
                <a:latin typeface="Times New Roman"/>
                <a:cs typeface="Times New Roman"/>
              </a:rPr>
              <a:t>Véracité</a:t>
            </a:r>
            <a:endParaRPr sz="2000" dirty="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Fait référence à la qualité de la fiabilité et la confiance </a:t>
            </a:r>
            <a:r>
              <a:rPr sz="1800" spc="-5" dirty="0">
                <a:latin typeface="Times New Roman"/>
                <a:cs typeface="Times New Roman"/>
              </a:rPr>
              <a:t>des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données.</a:t>
            </a: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Données bruités, </a:t>
            </a:r>
            <a:r>
              <a:rPr sz="1800" spc="-5" dirty="0">
                <a:latin typeface="Times New Roman"/>
                <a:cs typeface="Times New Roman"/>
              </a:rPr>
              <a:t>imprécises, </a:t>
            </a:r>
            <a:r>
              <a:rPr sz="1800" dirty="0">
                <a:latin typeface="Times New Roman"/>
                <a:cs typeface="Times New Roman"/>
              </a:rPr>
              <a:t>prédictives,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750" dirty="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La génération des données par </a:t>
            </a:r>
            <a:r>
              <a:rPr sz="1800" spc="-5" dirty="0">
                <a:latin typeface="Times New Roman"/>
                <a:cs typeface="Times New Roman"/>
              </a:rPr>
              <a:t>Spambots est </a:t>
            </a:r>
            <a:r>
              <a:rPr sz="1800" dirty="0">
                <a:latin typeface="Times New Roman"/>
                <a:cs typeface="Times New Roman"/>
              </a:rPr>
              <a:t>un </a:t>
            </a:r>
            <a:r>
              <a:rPr sz="1800" spc="-5" dirty="0">
                <a:latin typeface="Times New Roman"/>
                <a:cs typeface="Times New Roman"/>
              </a:rPr>
              <a:t>exemple </a:t>
            </a:r>
            <a:r>
              <a:rPr sz="1800" dirty="0">
                <a:latin typeface="Times New Roman"/>
                <a:cs typeface="Times New Roman"/>
              </a:rPr>
              <a:t>digne de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confiance.</a:t>
            </a:r>
          </a:p>
          <a:p>
            <a:pPr marL="1669414" lvl="3" indent="-285750">
              <a:lnSpc>
                <a:spcPct val="100000"/>
              </a:lnSpc>
              <a:buFont typeface="Wingdings"/>
              <a:buChar char=""/>
              <a:tabLst>
                <a:tab pos="1670050" algn="l"/>
              </a:tabLst>
            </a:pPr>
            <a:r>
              <a:rPr sz="1800" spc="-15" dirty="0">
                <a:latin typeface="Times New Roman"/>
                <a:cs typeface="Times New Roman"/>
              </a:rPr>
              <a:t>L’élection </a:t>
            </a:r>
            <a:r>
              <a:rPr sz="1800" dirty="0">
                <a:latin typeface="Times New Roman"/>
                <a:cs typeface="Times New Roman"/>
              </a:rPr>
              <a:t>présidentielle de 2012 au Mexique avec de faux comptes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Twitter.</a:t>
            </a:r>
            <a:endParaRPr sz="1800" dirty="0">
              <a:latin typeface="Times New Roman"/>
              <a:cs typeface="Times New Roman"/>
            </a:endParaRPr>
          </a:p>
          <a:p>
            <a:pPr lvl="3"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850" dirty="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Times New Roman"/>
                <a:cs typeface="Times New Roman"/>
              </a:rPr>
              <a:t>DES MILLIONS DE DOLLARS </a:t>
            </a:r>
            <a:r>
              <a:rPr sz="1800" dirty="0">
                <a:latin typeface="Times New Roman"/>
                <a:cs typeface="Times New Roman"/>
              </a:rPr>
              <a:t>$ </a:t>
            </a:r>
            <a:r>
              <a:rPr sz="1800" spc="-60" dirty="0">
                <a:latin typeface="Times New Roman"/>
                <a:cs typeface="Times New Roman"/>
              </a:rPr>
              <a:t>PAR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AN</a:t>
            </a:r>
            <a:endParaRPr sz="1800" dirty="0">
              <a:latin typeface="Times New Roman"/>
              <a:cs typeface="Times New Roman"/>
            </a:endParaRPr>
          </a:p>
          <a:p>
            <a:pPr marL="1384300" marR="2513330" lvl="3">
              <a:lnSpc>
                <a:spcPct val="100000"/>
              </a:lnSpc>
              <a:buFont typeface="Wingdings"/>
              <a:buChar char=""/>
              <a:tabLst>
                <a:tab pos="1670050" algn="l"/>
              </a:tabLst>
            </a:pPr>
            <a:r>
              <a:rPr sz="1800" spc="-5" dirty="0">
                <a:latin typeface="Times New Roman"/>
                <a:cs typeface="Times New Roman"/>
              </a:rPr>
              <a:t>Ce </a:t>
            </a:r>
            <a:r>
              <a:rPr sz="1800" dirty="0">
                <a:latin typeface="Times New Roman"/>
                <a:cs typeface="Times New Roman"/>
              </a:rPr>
              <a:t>que la pauvre qualité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données coute</a:t>
            </a:r>
            <a:r>
              <a:rPr sz="1800" spc="-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pour  l’économie des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Etats-Unis.</a:t>
            </a:r>
            <a:endParaRPr sz="1800" dirty="0">
              <a:latin typeface="Times New Roman"/>
              <a:cs typeface="Times New Roman"/>
            </a:endParaRPr>
          </a:p>
          <a:p>
            <a:pPr lvl="3"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1850" dirty="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1 à 3 </a:t>
            </a:r>
            <a:r>
              <a:rPr sz="1800" spc="-5" dirty="0">
                <a:latin typeface="Times New Roman"/>
                <a:cs typeface="Times New Roman"/>
              </a:rPr>
              <a:t>CHEFS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D'ENTREPRISE</a:t>
            </a:r>
            <a:endParaRPr sz="1800" dirty="0">
              <a:latin typeface="Times New Roman"/>
              <a:cs typeface="Times New Roman"/>
            </a:endParaRPr>
          </a:p>
          <a:p>
            <a:pPr marL="1612900" lvl="3" indent="-229235">
              <a:lnSpc>
                <a:spcPct val="100000"/>
              </a:lnSpc>
              <a:buFont typeface="Wingdings"/>
              <a:buChar char=""/>
              <a:tabLst>
                <a:tab pos="1613535" algn="l"/>
              </a:tabLst>
            </a:pPr>
            <a:r>
              <a:rPr sz="1800" spc="-5" dirty="0">
                <a:latin typeface="Times New Roman"/>
                <a:cs typeface="Times New Roman"/>
              </a:rPr>
              <a:t>Ne </a:t>
            </a:r>
            <a:r>
              <a:rPr sz="1800" dirty="0">
                <a:latin typeface="Times New Roman"/>
                <a:cs typeface="Times New Roman"/>
              </a:rPr>
              <a:t>font </a:t>
            </a:r>
            <a:r>
              <a:rPr sz="1800" spc="-5" dirty="0">
                <a:latin typeface="Times New Roman"/>
                <a:cs typeface="Times New Roman"/>
              </a:rPr>
              <a:t>pas </a:t>
            </a:r>
            <a:r>
              <a:rPr sz="1800" dirty="0">
                <a:latin typeface="Times New Roman"/>
                <a:cs typeface="Times New Roman"/>
              </a:rPr>
              <a:t>confiance à l'information qu'ils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utilisent.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8085" cy="237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(6/7)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920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Valeur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La démarche </a:t>
            </a:r>
            <a:r>
              <a:rPr sz="1800" spc="-10" dirty="0">
                <a:latin typeface="Times New Roman"/>
                <a:cs typeface="Times New Roman"/>
              </a:rPr>
              <a:t>Big </a:t>
            </a:r>
            <a:r>
              <a:rPr sz="1800" spc="-5" dirty="0">
                <a:latin typeface="Times New Roman"/>
                <a:cs typeface="Times New Roman"/>
              </a:rPr>
              <a:t>Data </a:t>
            </a:r>
            <a:r>
              <a:rPr sz="1800" dirty="0">
                <a:latin typeface="Times New Roman"/>
                <a:cs typeface="Times New Roman"/>
              </a:rPr>
              <a:t>n’a de </a:t>
            </a:r>
            <a:r>
              <a:rPr sz="1800" spc="-5" dirty="0">
                <a:latin typeface="Times New Roman"/>
                <a:cs typeface="Times New Roman"/>
              </a:rPr>
              <a:t>sens </a:t>
            </a:r>
            <a:r>
              <a:rPr sz="1800" dirty="0">
                <a:latin typeface="Times New Roman"/>
                <a:cs typeface="Times New Roman"/>
              </a:rPr>
              <a:t>que pour atteindre </a:t>
            </a:r>
            <a:r>
              <a:rPr sz="1800" spc="-10" dirty="0">
                <a:latin typeface="Times New Roman"/>
                <a:cs typeface="Times New Roman"/>
              </a:rPr>
              <a:t>des </a:t>
            </a:r>
            <a:r>
              <a:rPr sz="1800" spc="-5" dirty="0">
                <a:latin typeface="Times New Roman"/>
                <a:cs typeface="Times New Roman"/>
              </a:rPr>
              <a:t>objectifs </a:t>
            </a:r>
            <a:r>
              <a:rPr sz="1800" dirty="0">
                <a:latin typeface="Times New Roman"/>
                <a:cs typeface="Times New Roman"/>
              </a:rPr>
              <a:t>stratégiques de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création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 valeur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pour les </a:t>
            </a:r>
            <a:r>
              <a:rPr sz="1800" spc="-5" dirty="0">
                <a:latin typeface="Times New Roman"/>
                <a:cs typeface="Times New Roman"/>
              </a:rPr>
              <a:t>clients et </a:t>
            </a:r>
            <a:r>
              <a:rPr sz="1800" dirty="0">
                <a:latin typeface="Times New Roman"/>
                <a:cs typeface="Times New Roman"/>
              </a:rPr>
              <a:t>pour l’entreprise; dans </a:t>
            </a:r>
            <a:r>
              <a:rPr sz="1800" spc="-5" dirty="0">
                <a:latin typeface="Times New Roman"/>
                <a:cs typeface="Times New Roman"/>
              </a:rPr>
              <a:t>tous </a:t>
            </a:r>
            <a:r>
              <a:rPr sz="1800" dirty="0">
                <a:latin typeface="Times New Roman"/>
                <a:cs typeface="Times New Roman"/>
              </a:rPr>
              <a:t>les </a:t>
            </a:r>
            <a:r>
              <a:rPr sz="1800" spc="-5" dirty="0">
                <a:latin typeface="Times New Roman"/>
                <a:cs typeface="Times New Roman"/>
              </a:rPr>
              <a:t>domaines  </a:t>
            </a:r>
            <a:r>
              <a:rPr sz="1800" dirty="0">
                <a:latin typeface="Times New Roman"/>
                <a:cs typeface="Times New Roman"/>
              </a:rPr>
              <a:t>d’activité : </a:t>
            </a:r>
            <a:r>
              <a:rPr sz="1800" spc="-5" dirty="0">
                <a:latin typeface="Times New Roman"/>
                <a:cs typeface="Times New Roman"/>
              </a:rPr>
              <a:t>commerce, </a:t>
            </a:r>
            <a:r>
              <a:rPr sz="1800" dirty="0">
                <a:latin typeface="Times New Roman"/>
                <a:cs typeface="Times New Roman"/>
              </a:rPr>
              <a:t>industrie, services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</a:t>
            </a:r>
            <a:endParaRPr sz="1800">
              <a:latin typeface="Times New Roman"/>
              <a:cs typeface="Times New Roman"/>
            </a:endParaRPr>
          </a:p>
          <a:p>
            <a:pPr marL="1155700" marR="6985" lvl="2" indent="-2286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Le </a:t>
            </a:r>
            <a:r>
              <a:rPr sz="1800" spc="-5" dirty="0">
                <a:latin typeface="Times New Roman"/>
                <a:cs typeface="Times New Roman"/>
              </a:rPr>
              <a:t>succès </a:t>
            </a:r>
            <a:r>
              <a:rPr sz="1800" dirty="0">
                <a:latin typeface="Times New Roman"/>
                <a:cs typeface="Times New Roman"/>
              </a:rPr>
              <a:t>d’un projet </a:t>
            </a:r>
            <a:r>
              <a:rPr sz="1800" spc="-5" dirty="0">
                <a:latin typeface="Times New Roman"/>
                <a:cs typeface="Times New Roman"/>
              </a:rPr>
              <a:t>Big </a:t>
            </a:r>
            <a:r>
              <a:rPr sz="1800" dirty="0">
                <a:latin typeface="Times New Roman"/>
                <a:cs typeface="Times New Roman"/>
              </a:rPr>
              <a:t>Data n'a </a:t>
            </a:r>
            <a:r>
              <a:rPr sz="1800" spc="-5" dirty="0">
                <a:latin typeface="Times New Roman"/>
                <a:cs typeface="Times New Roman"/>
              </a:rPr>
              <a:t>d'intérêt </a:t>
            </a:r>
            <a:r>
              <a:rPr sz="1800" dirty="0">
                <a:latin typeface="Times New Roman"/>
                <a:cs typeface="Times New Roman"/>
              </a:rPr>
              <a:t>aux </a:t>
            </a:r>
            <a:r>
              <a:rPr sz="1800" spc="-5" dirty="0">
                <a:latin typeface="Times New Roman"/>
                <a:cs typeface="Times New Roman"/>
              </a:rPr>
              <a:t>utilisateurs </a:t>
            </a:r>
            <a:r>
              <a:rPr sz="1800" dirty="0">
                <a:latin typeface="Times New Roman"/>
                <a:cs typeface="Times New Roman"/>
              </a:rPr>
              <a:t>que s'il </a:t>
            </a:r>
            <a:r>
              <a:rPr sz="1800" b="1" spc="-5" dirty="0">
                <a:latin typeface="Times New Roman"/>
                <a:cs typeface="Times New Roman"/>
              </a:rPr>
              <a:t>apporte de </a:t>
            </a:r>
            <a:r>
              <a:rPr sz="1800" b="1" spc="-10" dirty="0">
                <a:latin typeface="Times New Roman"/>
                <a:cs typeface="Times New Roman"/>
              </a:rPr>
              <a:t>la  </a:t>
            </a:r>
            <a:r>
              <a:rPr sz="1800" b="1" dirty="0">
                <a:latin typeface="Times New Roman"/>
                <a:cs typeface="Times New Roman"/>
              </a:rPr>
              <a:t>valeur ajoutée </a:t>
            </a:r>
            <a:r>
              <a:rPr sz="1800" dirty="0">
                <a:latin typeface="Times New Roman"/>
                <a:cs typeface="Times New Roman"/>
              </a:rPr>
              <a:t>et de nouvelles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connaissances.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9364" y="3069335"/>
            <a:ext cx="3230880" cy="3437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73602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(7/7)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48383" y="1415796"/>
            <a:ext cx="5553075" cy="4932045"/>
            <a:chOff x="1548383" y="1415796"/>
            <a:chExt cx="5553075" cy="4932045"/>
          </a:xfrm>
        </p:grpSpPr>
        <p:sp>
          <p:nvSpPr>
            <p:cNvPr id="5" name="object 5"/>
            <p:cNvSpPr/>
            <p:nvPr/>
          </p:nvSpPr>
          <p:spPr>
            <a:xfrm>
              <a:off x="1548383" y="1415796"/>
              <a:ext cx="5552952" cy="4931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47110" y="2946654"/>
              <a:ext cx="1871980" cy="1871980"/>
            </a:xfrm>
            <a:custGeom>
              <a:avLst/>
              <a:gdLst/>
              <a:ahLst/>
              <a:cxnLst/>
              <a:rect l="l" t="t" r="r" b="b"/>
              <a:pathLst>
                <a:path w="1871979" h="1871979">
                  <a:moveTo>
                    <a:pt x="935736" y="0"/>
                  </a:moveTo>
                  <a:lnTo>
                    <a:pt x="887585" y="1217"/>
                  </a:lnTo>
                  <a:lnTo>
                    <a:pt x="840067" y="4831"/>
                  </a:lnTo>
                  <a:lnTo>
                    <a:pt x="793239" y="10782"/>
                  </a:lnTo>
                  <a:lnTo>
                    <a:pt x="747161" y="19012"/>
                  </a:lnTo>
                  <a:lnTo>
                    <a:pt x="701890" y="29461"/>
                  </a:lnTo>
                  <a:lnTo>
                    <a:pt x="657487" y="42071"/>
                  </a:lnTo>
                  <a:lnTo>
                    <a:pt x="614010" y="56783"/>
                  </a:lnTo>
                  <a:lnTo>
                    <a:pt x="571517" y="73538"/>
                  </a:lnTo>
                  <a:lnTo>
                    <a:pt x="530068" y="92278"/>
                  </a:lnTo>
                  <a:lnTo>
                    <a:pt x="489721" y="112944"/>
                  </a:lnTo>
                  <a:lnTo>
                    <a:pt x="450536" y="135476"/>
                  </a:lnTo>
                  <a:lnTo>
                    <a:pt x="412570" y="159816"/>
                  </a:lnTo>
                  <a:lnTo>
                    <a:pt x="375882" y="185906"/>
                  </a:lnTo>
                  <a:lnTo>
                    <a:pt x="340533" y="213686"/>
                  </a:lnTo>
                  <a:lnTo>
                    <a:pt x="306580" y="243097"/>
                  </a:lnTo>
                  <a:lnTo>
                    <a:pt x="274081" y="274081"/>
                  </a:lnTo>
                  <a:lnTo>
                    <a:pt x="243097" y="306580"/>
                  </a:lnTo>
                  <a:lnTo>
                    <a:pt x="213686" y="340533"/>
                  </a:lnTo>
                  <a:lnTo>
                    <a:pt x="185906" y="375882"/>
                  </a:lnTo>
                  <a:lnTo>
                    <a:pt x="159816" y="412570"/>
                  </a:lnTo>
                  <a:lnTo>
                    <a:pt x="135476" y="450536"/>
                  </a:lnTo>
                  <a:lnTo>
                    <a:pt x="112944" y="489721"/>
                  </a:lnTo>
                  <a:lnTo>
                    <a:pt x="92278" y="530068"/>
                  </a:lnTo>
                  <a:lnTo>
                    <a:pt x="73538" y="571517"/>
                  </a:lnTo>
                  <a:lnTo>
                    <a:pt x="56783" y="614010"/>
                  </a:lnTo>
                  <a:lnTo>
                    <a:pt x="42071" y="657487"/>
                  </a:lnTo>
                  <a:lnTo>
                    <a:pt x="29461" y="701890"/>
                  </a:lnTo>
                  <a:lnTo>
                    <a:pt x="19012" y="747161"/>
                  </a:lnTo>
                  <a:lnTo>
                    <a:pt x="10782" y="793239"/>
                  </a:lnTo>
                  <a:lnTo>
                    <a:pt x="4831" y="840067"/>
                  </a:lnTo>
                  <a:lnTo>
                    <a:pt x="1217" y="887585"/>
                  </a:lnTo>
                  <a:lnTo>
                    <a:pt x="0" y="935736"/>
                  </a:lnTo>
                  <a:lnTo>
                    <a:pt x="1217" y="983886"/>
                  </a:lnTo>
                  <a:lnTo>
                    <a:pt x="4831" y="1031404"/>
                  </a:lnTo>
                  <a:lnTo>
                    <a:pt x="10782" y="1078232"/>
                  </a:lnTo>
                  <a:lnTo>
                    <a:pt x="19012" y="1124310"/>
                  </a:lnTo>
                  <a:lnTo>
                    <a:pt x="29461" y="1169581"/>
                  </a:lnTo>
                  <a:lnTo>
                    <a:pt x="42071" y="1213984"/>
                  </a:lnTo>
                  <a:lnTo>
                    <a:pt x="56783" y="1257461"/>
                  </a:lnTo>
                  <a:lnTo>
                    <a:pt x="73538" y="1299954"/>
                  </a:lnTo>
                  <a:lnTo>
                    <a:pt x="92278" y="1341403"/>
                  </a:lnTo>
                  <a:lnTo>
                    <a:pt x="112944" y="1381750"/>
                  </a:lnTo>
                  <a:lnTo>
                    <a:pt x="135476" y="1420935"/>
                  </a:lnTo>
                  <a:lnTo>
                    <a:pt x="159816" y="1458901"/>
                  </a:lnTo>
                  <a:lnTo>
                    <a:pt x="185906" y="1495589"/>
                  </a:lnTo>
                  <a:lnTo>
                    <a:pt x="213686" y="1530938"/>
                  </a:lnTo>
                  <a:lnTo>
                    <a:pt x="243097" y="1564891"/>
                  </a:lnTo>
                  <a:lnTo>
                    <a:pt x="274081" y="1597390"/>
                  </a:lnTo>
                  <a:lnTo>
                    <a:pt x="306580" y="1628374"/>
                  </a:lnTo>
                  <a:lnTo>
                    <a:pt x="340533" y="1657785"/>
                  </a:lnTo>
                  <a:lnTo>
                    <a:pt x="375882" y="1685565"/>
                  </a:lnTo>
                  <a:lnTo>
                    <a:pt x="412570" y="1711655"/>
                  </a:lnTo>
                  <a:lnTo>
                    <a:pt x="450536" y="1735995"/>
                  </a:lnTo>
                  <a:lnTo>
                    <a:pt x="489721" y="1758527"/>
                  </a:lnTo>
                  <a:lnTo>
                    <a:pt x="530068" y="1779193"/>
                  </a:lnTo>
                  <a:lnTo>
                    <a:pt x="571517" y="1797933"/>
                  </a:lnTo>
                  <a:lnTo>
                    <a:pt x="614010" y="1814688"/>
                  </a:lnTo>
                  <a:lnTo>
                    <a:pt x="657487" y="1829400"/>
                  </a:lnTo>
                  <a:lnTo>
                    <a:pt x="701890" y="1842010"/>
                  </a:lnTo>
                  <a:lnTo>
                    <a:pt x="747161" y="1852459"/>
                  </a:lnTo>
                  <a:lnTo>
                    <a:pt x="793239" y="1860689"/>
                  </a:lnTo>
                  <a:lnTo>
                    <a:pt x="840067" y="1866640"/>
                  </a:lnTo>
                  <a:lnTo>
                    <a:pt x="887585" y="1870254"/>
                  </a:lnTo>
                  <a:lnTo>
                    <a:pt x="935736" y="1871472"/>
                  </a:lnTo>
                  <a:lnTo>
                    <a:pt x="983886" y="1870254"/>
                  </a:lnTo>
                  <a:lnTo>
                    <a:pt x="1031404" y="1866640"/>
                  </a:lnTo>
                  <a:lnTo>
                    <a:pt x="1078232" y="1860689"/>
                  </a:lnTo>
                  <a:lnTo>
                    <a:pt x="1124310" y="1852459"/>
                  </a:lnTo>
                  <a:lnTo>
                    <a:pt x="1169581" y="1842010"/>
                  </a:lnTo>
                  <a:lnTo>
                    <a:pt x="1213984" y="1829400"/>
                  </a:lnTo>
                  <a:lnTo>
                    <a:pt x="1257461" y="1814688"/>
                  </a:lnTo>
                  <a:lnTo>
                    <a:pt x="1299954" y="1797933"/>
                  </a:lnTo>
                  <a:lnTo>
                    <a:pt x="1341403" y="1779193"/>
                  </a:lnTo>
                  <a:lnTo>
                    <a:pt x="1381750" y="1758527"/>
                  </a:lnTo>
                  <a:lnTo>
                    <a:pt x="1420935" y="1735995"/>
                  </a:lnTo>
                  <a:lnTo>
                    <a:pt x="1458901" y="1711655"/>
                  </a:lnTo>
                  <a:lnTo>
                    <a:pt x="1495589" y="1685565"/>
                  </a:lnTo>
                  <a:lnTo>
                    <a:pt x="1530938" y="1657785"/>
                  </a:lnTo>
                  <a:lnTo>
                    <a:pt x="1564891" y="1628374"/>
                  </a:lnTo>
                  <a:lnTo>
                    <a:pt x="1597390" y="1597390"/>
                  </a:lnTo>
                  <a:lnTo>
                    <a:pt x="1628374" y="1564891"/>
                  </a:lnTo>
                  <a:lnTo>
                    <a:pt x="1657785" y="1530938"/>
                  </a:lnTo>
                  <a:lnTo>
                    <a:pt x="1685565" y="1495589"/>
                  </a:lnTo>
                  <a:lnTo>
                    <a:pt x="1711655" y="1458901"/>
                  </a:lnTo>
                  <a:lnTo>
                    <a:pt x="1735995" y="1420935"/>
                  </a:lnTo>
                  <a:lnTo>
                    <a:pt x="1758527" y="1381750"/>
                  </a:lnTo>
                  <a:lnTo>
                    <a:pt x="1779193" y="1341403"/>
                  </a:lnTo>
                  <a:lnTo>
                    <a:pt x="1797933" y="1299954"/>
                  </a:lnTo>
                  <a:lnTo>
                    <a:pt x="1814688" y="1257461"/>
                  </a:lnTo>
                  <a:lnTo>
                    <a:pt x="1829400" y="1213984"/>
                  </a:lnTo>
                  <a:lnTo>
                    <a:pt x="1842010" y="1169581"/>
                  </a:lnTo>
                  <a:lnTo>
                    <a:pt x="1852459" y="1124310"/>
                  </a:lnTo>
                  <a:lnTo>
                    <a:pt x="1860689" y="1078232"/>
                  </a:lnTo>
                  <a:lnTo>
                    <a:pt x="1866640" y="1031404"/>
                  </a:lnTo>
                  <a:lnTo>
                    <a:pt x="1870254" y="983886"/>
                  </a:lnTo>
                  <a:lnTo>
                    <a:pt x="1871472" y="935736"/>
                  </a:lnTo>
                  <a:lnTo>
                    <a:pt x="1870254" y="887585"/>
                  </a:lnTo>
                  <a:lnTo>
                    <a:pt x="1866640" y="840067"/>
                  </a:lnTo>
                  <a:lnTo>
                    <a:pt x="1860689" y="793239"/>
                  </a:lnTo>
                  <a:lnTo>
                    <a:pt x="1852459" y="747161"/>
                  </a:lnTo>
                  <a:lnTo>
                    <a:pt x="1842010" y="701890"/>
                  </a:lnTo>
                  <a:lnTo>
                    <a:pt x="1829400" y="657487"/>
                  </a:lnTo>
                  <a:lnTo>
                    <a:pt x="1814688" y="614010"/>
                  </a:lnTo>
                  <a:lnTo>
                    <a:pt x="1797933" y="571517"/>
                  </a:lnTo>
                  <a:lnTo>
                    <a:pt x="1779193" y="530068"/>
                  </a:lnTo>
                  <a:lnTo>
                    <a:pt x="1758527" y="489721"/>
                  </a:lnTo>
                  <a:lnTo>
                    <a:pt x="1735995" y="450536"/>
                  </a:lnTo>
                  <a:lnTo>
                    <a:pt x="1711655" y="412570"/>
                  </a:lnTo>
                  <a:lnTo>
                    <a:pt x="1685565" y="375882"/>
                  </a:lnTo>
                  <a:lnTo>
                    <a:pt x="1657785" y="340533"/>
                  </a:lnTo>
                  <a:lnTo>
                    <a:pt x="1628374" y="306580"/>
                  </a:lnTo>
                  <a:lnTo>
                    <a:pt x="1597390" y="274081"/>
                  </a:lnTo>
                  <a:lnTo>
                    <a:pt x="1564891" y="243097"/>
                  </a:lnTo>
                  <a:lnTo>
                    <a:pt x="1530938" y="213686"/>
                  </a:lnTo>
                  <a:lnTo>
                    <a:pt x="1495589" y="185906"/>
                  </a:lnTo>
                  <a:lnTo>
                    <a:pt x="1458901" y="159816"/>
                  </a:lnTo>
                  <a:lnTo>
                    <a:pt x="1420935" y="135476"/>
                  </a:lnTo>
                  <a:lnTo>
                    <a:pt x="1381750" y="112944"/>
                  </a:lnTo>
                  <a:lnTo>
                    <a:pt x="1341403" y="92278"/>
                  </a:lnTo>
                  <a:lnTo>
                    <a:pt x="1299954" y="73538"/>
                  </a:lnTo>
                  <a:lnTo>
                    <a:pt x="1257461" y="56783"/>
                  </a:lnTo>
                  <a:lnTo>
                    <a:pt x="1213984" y="42071"/>
                  </a:lnTo>
                  <a:lnTo>
                    <a:pt x="1169581" y="29461"/>
                  </a:lnTo>
                  <a:lnTo>
                    <a:pt x="1124310" y="19012"/>
                  </a:lnTo>
                  <a:lnTo>
                    <a:pt x="1078232" y="10782"/>
                  </a:lnTo>
                  <a:lnTo>
                    <a:pt x="1031404" y="4831"/>
                  </a:lnTo>
                  <a:lnTo>
                    <a:pt x="983886" y="1217"/>
                  </a:lnTo>
                  <a:lnTo>
                    <a:pt x="935736" y="0"/>
                  </a:lnTo>
                  <a:close/>
                </a:path>
              </a:pathLst>
            </a:custGeom>
            <a:solidFill>
              <a:srgbClr val="FFE9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47110" y="2946654"/>
              <a:ext cx="1871980" cy="1871980"/>
            </a:xfrm>
            <a:custGeom>
              <a:avLst/>
              <a:gdLst/>
              <a:ahLst/>
              <a:cxnLst/>
              <a:rect l="l" t="t" r="r" b="b"/>
              <a:pathLst>
                <a:path w="1871979" h="1871979">
                  <a:moveTo>
                    <a:pt x="0" y="935736"/>
                  </a:moveTo>
                  <a:lnTo>
                    <a:pt x="1217" y="887585"/>
                  </a:lnTo>
                  <a:lnTo>
                    <a:pt x="4831" y="840067"/>
                  </a:lnTo>
                  <a:lnTo>
                    <a:pt x="10782" y="793239"/>
                  </a:lnTo>
                  <a:lnTo>
                    <a:pt x="19012" y="747161"/>
                  </a:lnTo>
                  <a:lnTo>
                    <a:pt x="29461" y="701890"/>
                  </a:lnTo>
                  <a:lnTo>
                    <a:pt x="42071" y="657487"/>
                  </a:lnTo>
                  <a:lnTo>
                    <a:pt x="56783" y="614010"/>
                  </a:lnTo>
                  <a:lnTo>
                    <a:pt x="73538" y="571517"/>
                  </a:lnTo>
                  <a:lnTo>
                    <a:pt x="92278" y="530068"/>
                  </a:lnTo>
                  <a:lnTo>
                    <a:pt x="112944" y="489721"/>
                  </a:lnTo>
                  <a:lnTo>
                    <a:pt x="135476" y="450536"/>
                  </a:lnTo>
                  <a:lnTo>
                    <a:pt x="159816" y="412570"/>
                  </a:lnTo>
                  <a:lnTo>
                    <a:pt x="185906" y="375882"/>
                  </a:lnTo>
                  <a:lnTo>
                    <a:pt x="213686" y="340533"/>
                  </a:lnTo>
                  <a:lnTo>
                    <a:pt x="243097" y="306580"/>
                  </a:lnTo>
                  <a:lnTo>
                    <a:pt x="274081" y="274081"/>
                  </a:lnTo>
                  <a:lnTo>
                    <a:pt x="306580" y="243097"/>
                  </a:lnTo>
                  <a:lnTo>
                    <a:pt x="340533" y="213686"/>
                  </a:lnTo>
                  <a:lnTo>
                    <a:pt x="375882" y="185906"/>
                  </a:lnTo>
                  <a:lnTo>
                    <a:pt x="412570" y="159816"/>
                  </a:lnTo>
                  <a:lnTo>
                    <a:pt x="450536" y="135476"/>
                  </a:lnTo>
                  <a:lnTo>
                    <a:pt x="489721" y="112944"/>
                  </a:lnTo>
                  <a:lnTo>
                    <a:pt x="530068" y="92278"/>
                  </a:lnTo>
                  <a:lnTo>
                    <a:pt x="571517" y="73538"/>
                  </a:lnTo>
                  <a:lnTo>
                    <a:pt x="614010" y="56783"/>
                  </a:lnTo>
                  <a:lnTo>
                    <a:pt x="657487" y="42071"/>
                  </a:lnTo>
                  <a:lnTo>
                    <a:pt x="701890" y="29461"/>
                  </a:lnTo>
                  <a:lnTo>
                    <a:pt x="747161" y="19012"/>
                  </a:lnTo>
                  <a:lnTo>
                    <a:pt x="793239" y="10782"/>
                  </a:lnTo>
                  <a:lnTo>
                    <a:pt x="840067" y="4831"/>
                  </a:lnTo>
                  <a:lnTo>
                    <a:pt x="887585" y="1217"/>
                  </a:lnTo>
                  <a:lnTo>
                    <a:pt x="935736" y="0"/>
                  </a:lnTo>
                  <a:lnTo>
                    <a:pt x="983886" y="1217"/>
                  </a:lnTo>
                  <a:lnTo>
                    <a:pt x="1031404" y="4831"/>
                  </a:lnTo>
                  <a:lnTo>
                    <a:pt x="1078232" y="10782"/>
                  </a:lnTo>
                  <a:lnTo>
                    <a:pt x="1124310" y="19012"/>
                  </a:lnTo>
                  <a:lnTo>
                    <a:pt x="1169581" y="29461"/>
                  </a:lnTo>
                  <a:lnTo>
                    <a:pt x="1213984" y="42071"/>
                  </a:lnTo>
                  <a:lnTo>
                    <a:pt x="1257461" y="56783"/>
                  </a:lnTo>
                  <a:lnTo>
                    <a:pt x="1299954" y="73538"/>
                  </a:lnTo>
                  <a:lnTo>
                    <a:pt x="1341403" y="92278"/>
                  </a:lnTo>
                  <a:lnTo>
                    <a:pt x="1381750" y="112944"/>
                  </a:lnTo>
                  <a:lnTo>
                    <a:pt x="1420935" y="135476"/>
                  </a:lnTo>
                  <a:lnTo>
                    <a:pt x="1458901" y="159816"/>
                  </a:lnTo>
                  <a:lnTo>
                    <a:pt x="1495589" y="185906"/>
                  </a:lnTo>
                  <a:lnTo>
                    <a:pt x="1530938" y="213686"/>
                  </a:lnTo>
                  <a:lnTo>
                    <a:pt x="1564891" y="243097"/>
                  </a:lnTo>
                  <a:lnTo>
                    <a:pt x="1597390" y="274081"/>
                  </a:lnTo>
                  <a:lnTo>
                    <a:pt x="1628374" y="306580"/>
                  </a:lnTo>
                  <a:lnTo>
                    <a:pt x="1657785" y="340533"/>
                  </a:lnTo>
                  <a:lnTo>
                    <a:pt x="1685565" y="375882"/>
                  </a:lnTo>
                  <a:lnTo>
                    <a:pt x="1711655" y="412570"/>
                  </a:lnTo>
                  <a:lnTo>
                    <a:pt x="1735995" y="450536"/>
                  </a:lnTo>
                  <a:lnTo>
                    <a:pt x="1758527" y="489721"/>
                  </a:lnTo>
                  <a:lnTo>
                    <a:pt x="1779193" y="530068"/>
                  </a:lnTo>
                  <a:lnTo>
                    <a:pt x="1797933" y="571517"/>
                  </a:lnTo>
                  <a:lnTo>
                    <a:pt x="1814688" y="614010"/>
                  </a:lnTo>
                  <a:lnTo>
                    <a:pt x="1829400" y="657487"/>
                  </a:lnTo>
                  <a:lnTo>
                    <a:pt x="1842010" y="701890"/>
                  </a:lnTo>
                  <a:lnTo>
                    <a:pt x="1852459" y="747161"/>
                  </a:lnTo>
                  <a:lnTo>
                    <a:pt x="1860689" y="793239"/>
                  </a:lnTo>
                  <a:lnTo>
                    <a:pt x="1866640" y="840067"/>
                  </a:lnTo>
                  <a:lnTo>
                    <a:pt x="1870254" y="887585"/>
                  </a:lnTo>
                  <a:lnTo>
                    <a:pt x="1871472" y="935736"/>
                  </a:lnTo>
                  <a:lnTo>
                    <a:pt x="1870254" y="983886"/>
                  </a:lnTo>
                  <a:lnTo>
                    <a:pt x="1866640" y="1031404"/>
                  </a:lnTo>
                  <a:lnTo>
                    <a:pt x="1860689" y="1078232"/>
                  </a:lnTo>
                  <a:lnTo>
                    <a:pt x="1852459" y="1124310"/>
                  </a:lnTo>
                  <a:lnTo>
                    <a:pt x="1842010" y="1169581"/>
                  </a:lnTo>
                  <a:lnTo>
                    <a:pt x="1829400" y="1213984"/>
                  </a:lnTo>
                  <a:lnTo>
                    <a:pt x="1814688" y="1257461"/>
                  </a:lnTo>
                  <a:lnTo>
                    <a:pt x="1797933" y="1299954"/>
                  </a:lnTo>
                  <a:lnTo>
                    <a:pt x="1779193" y="1341403"/>
                  </a:lnTo>
                  <a:lnTo>
                    <a:pt x="1758527" y="1381750"/>
                  </a:lnTo>
                  <a:lnTo>
                    <a:pt x="1735995" y="1420935"/>
                  </a:lnTo>
                  <a:lnTo>
                    <a:pt x="1711655" y="1458901"/>
                  </a:lnTo>
                  <a:lnTo>
                    <a:pt x="1685565" y="1495589"/>
                  </a:lnTo>
                  <a:lnTo>
                    <a:pt x="1657785" y="1530938"/>
                  </a:lnTo>
                  <a:lnTo>
                    <a:pt x="1628374" y="1564891"/>
                  </a:lnTo>
                  <a:lnTo>
                    <a:pt x="1597390" y="1597390"/>
                  </a:lnTo>
                  <a:lnTo>
                    <a:pt x="1564891" y="1628374"/>
                  </a:lnTo>
                  <a:lnTo>
                    <a:pt x="1530938" y="1657785"/>
                  </a:lnTo>
                  <a:lnTo>
                    <a:pt x="1495589" y="1685565"/>
                  </a:lnTo>
                  <a:lnTo>
                    <a:pt x="1458901" y="1711655"/>
                  </a:lnTo>
                  <a:lnTo>
                    <a:pt x="1420935" y="1735995"/>
                  </a:lnTo>
                  <a:lnTo>
                    <a:pt x="1381750" y="1758527"/>
                  </a:lnTo>
                  <a:lnTo>
                    <a:pt x="1341403" y="1779193"/>
                  </a:lnTo>
                  <a:lnTo>
                    <a:pt x="1299954" y="1797933"/>
                  </a:lnTo>
                  <a:lnTo>
                    <a:pt x="1257461" y="1814688"/>
                  </a:lnTo>
                  <a:lnTo>
                    <a:pt x="1213984" y="1829400"/>
                  </a:lnTo>
                  <a:lnTo>
                    <a:pt x="1169581" y="1842010"/>
                  </a:lnTo>
                  <a:lnTo>
                    <a:pt x="1124310" y="1852459"/>
                  </a:lnTo>
                  <a:lnTo>
                    <a:pt x="1078232" y="1860689"/>
                  </a:lnTo>
                  <a:lnTo>
                    <a:pt x="1031404" y="1866640"/>
                  </a:lnTo>
                  <a:lnTo>
                    <a:pt x="983886" y="1870254"/>
                  </a:lnTo>
                  <a:lnTo>
                    <a:pt x="935736" y="1871472"/>
                  </a:lnTo>
                  <a:lnTo>
                    <a:pt x="887585" y="1870254"/>
                  </a:lnTo>
                  <a:lnTo>
                    <a:pt x="840067" y="1866640"/>
                  </a:lnTo>
                  <a:lnTo>
                    <a:pt x="793239" y="1860689"/>
                  </a:lnTo>
                  <a:lnTo>
                    <a:pt x="747161" y="1852459"/>
                  </a:lnTo>
                  <a:lnTo>
                    <a:pt x="701890" y="1842010"/>
                  </a:lnTo>
                  <a:lnTo>
                    <a:pt x="657487" y="1829400"/>
                  </a:lnTo>
                  <a:lnTo>
                    <a:pt x="614010" y="1814688"/>
                  </a:lnTo>
                  <a:lnTo>
                    <a:pt x="571517" y="1797933"/>
                  </a:lnTo>
                  <a:lnTo>
                    <a:pt x="530068" y="1779193"/>
                  </a:lnTo>
                  <a:lnTo>
                    <a:pt x="489721" y="1758527"/>
                  </a:lnTo>
                  <a:lnTo>
                    <a:pt x="450536" y="1735995"/>
                  </a:lnTo>
                  <a:lnTo>
                    <a:pt x="412570" y="1711655"/>
                  </a:lnTo>
                  <a:lnTo>
                    <a:pt x="375882" y="1685565"/>
                  </a:lnTo>
                  <a:lnTo>
                    <a:pt x="340533" y="1657785"/>
                  </a:lnTo>
                  <a:lnTo>
                    <a:pt x="306580" y="1628374"/>
                  </a:lnTo>
                  <a:lnTo>
                    <a:pt x="274081" y="1597390"/>
                  </a:lnTo>
                  <a:lnTo>
                    <a:pt x="243097" y="1564891"/>
                  </a:lnTo>
                  <a:lnTo>
                    <a:pt x="213686" y="1530938"/>
                  </a:lnTo>
                  <a:lnTo>
                    <a:pt x="185906" y="1495589"/>
                  </a:lnTo>
                  <a:lnTo>
                    <a:pt x="159816" y="1458901"/>
                  </a:lnTo>
                  <a:lnTo>
                    <a:pt x="135476" y="1420935"/>
                  </a:lnTo>
                  <a:lnTo>
                    <a:pt x="112944" y="1381750"/>
                  </a:lnTo>
                  <a:lnTo>
                    <a:pt x="92278" y="1341403"/>
                  </a:lnTo>
                  <a:lnTo>
                    <a:pt x="73538" y="1299954"/>
                  </a:lnTo>
                  <a:lnTo>
                    <a:pt x="56783" y="1257461"/>
                  </a:lnTo>
                  <a:lnTo>
                    <a:pt x="42071" y="1213984"/>
                  </a:lnTo>
                  <a:lnTo>
                    <a:pt x="29461" y="1169581"/>
                  </a:lnTo>
                  <a:lnTo>
                    <a:pt x="19012" y="1124310"/>
                  </a:lnTo>
                  <a:lnTo>
                    <a:pt x="10782" y="1078232"/>
                  </a:lnTo>
                  <a:lnTo>
                    <a:pt x="4831" y="1031404"/>
                  </a:lnTo>
                  <a:lnTo>
                    <a:pt x="1217" y="983886"/>
                  </a:lnTo>
                  <a:lnTo>
                    <a:pt x="0" y="935736"/>
                  </a:lnTo>
                  <a:close/>
                </a:path>
              </a:pathLst>
            </a:custGeom>
            <a:ln w="25908">
              <a:solidFill>
                <a:srgbClr val="FFDF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86225" y="3580257"/>
            <a:ext cx="793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 </a:t>
            </a:r>
            <a:r>
              <a:rPr sz="1800" spc="-45" dirty="0">
                <a:latin typeface="Calibri"/>
                <a:cs typeface="Calibri"/>
              </a:rPr>
              <a:t>Vs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Big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59282"/>
            <a:ext cx="8872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DIVERSITE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ET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VOLUME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DES SOURCES DE DONNEES</a:t>
            </a:r>
            <a:r>
              <a:rPr sz="2400" b="1" spc="4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Amal </a:t>
            </a:r>
            <a:r>
              <a:rPr spc="-5" dirty="0"/>
              <a:t>ABID </a:t>
            </a:r>
            <a:r>
              <a:rPr dirty="0"/>
              <a:t>– </a:t>
            </a:r>
            <a:r>
              <a:rPr spc="-10" dirty="0"/>
              <a:t>Cours </a:t>
            </a:r>
            <a:r>
              <a:rPr dirty="0"/>
              <a:t>GI3</a:t>
            </a:r>
            <a:r>
              <a:rPr spc="-25" dirty="0"/>
              <a:t> </a:t>
            </a:r>
            <a:r>
              <a:rPr dirty="0"/>
              <a:t>ENIS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68" y="1257961"/>
            <a:ext cx="6520032" cy="5501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8839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973318"/>
            <a:ext cx="5542962" cy="554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52" y="533400"/>
            <a:ext cx="73364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Nombre de smartphones vendus aux utilisateurs finaux dans le monde entre 2007 et 2021 (en millions d’unités) </a:t>
            </a:r>
          </a:p>
        </p:txBody>
      </p:sp>
      <p:pic>
        <p:nvPicPr>
          <p:cNvPr id="3" name="Image 2"/>
          <p:cNvPicPr/>
          <p:nvPr/>
        </p:nvPicPr>
        <p:blipFill rotWithShape="1">
          <a:blip r:embed="rId2"/>
          <a:srcRect l="6995" t="28224" r="35814" b="5031"/>
          <a:stretch/>
        </p:blipFill>
        <p:spPr bwMode="auto">
          <a:xfrm>
            <a:off x="762000" y="2019146"/>
            <a:ext cx="7315199" cy="3848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6096000"/>
            <a:ext cx="754918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/>
              <a:t> </a:t>
            </a:r>
          </a:p>
          <a:p>
            <a:r>
              <a:rPr lang="fr-FR" dirty="0"/>
              <a:t>En 2018, plus de 1,5 milliard de smartphones ont été vendus dans le monde.</a:t>
            </a:r>
          </a:p>
        </p:txBody>
      </p:sp>
    </p:spTree>
    <p:extLst>
      <p:ext uri="{BB962C8B-B14F-4D97-AF65-F5344CB8AC3E}">
        <p14:creationId xmlns:p14="http://schemas.microsoft.com/office/powerpoint/2010/main" val="8009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/>
          <a:srcRect l="16411" t="20327" r="16600" b="14148"/>
          <a:stretch/>
        </p:blipFill>
        <p:spPr bwMode="auto">
          <a:xfrm>
            <a:off x="805920" y="1720904"/>
            <a:ext cx="7804680" cy="4832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5920" y="685800"/>
            <a:ext cx="7652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Les applications les plus téléchargés sur smartphones  </a:t>
            </a:r>
          </a:p>
        </p:txBody>
      </p:sp>
    </p:spTree>
    <p:extLst>
      <p:ext uri="{BB962C8B-B14F-4D97-AF65-F5344CB8AC3E}">
        <p14:creationId xmlns:p14="http://schemas.microsoft.com/office/powerpoint/2010/main" val="237984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85800"/>
            <a:ext cx="77724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Janvier 2020, on comptait 5,19 milliards d’utilisateurs de mobile dans le monde. Ça représente 67% de la population totale.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croissance des utilisateurs mobile a été plus rapide que celle de la population mondiale qui n’a cru qu’à 1,1% sur la même période. On en conclut que plus de personnes ont adopté le mobile comme moyen de communication.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92% des utilisateurs de téléphones mobile utilisent internet.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91% de l’ensemble des utilisateurs internet se connectent sur le web à partir d’un smartphone.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fr-FR" sz="15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166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9911" y="6477685"/>
            <a:ext cx="15557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1700782"/>
            <a:ext cx="9144000" cy="5157470"/>
            <a:chOff x="0" y="1700782"/>
            <a:chExt cx="9144000" cy="5157470"/>
          </a:xfrm>
        </p:grpSpPr>
        <p:sp>
          <p:nvSpPr>
            <p:cNvPr id="5" name="object 5"/>
            <p:cNvSpPr/>
            <p:nvPr/>
          </p:nvSpPr>
          <p:spPr>
            <a:xfrm>
              <a:off x="5751576" y="1700782"/>
              <a:ext cx="3392423" cy="5157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421751"/>
              <a:ext cx="5760739" cy="32307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653344"/>
            <a:ext cx="8868410" cy="179514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DIVERSITE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ET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VOLUME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DES SOURCES DE DONNEES</a:t>
            </a:r>
            <a:r>
              <a:rPr sz="2400" b="1" spc="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(2/4)</a:t>
            </a:r>
            <a:endParaRPr sz="2400">
              <a:latin typeface="Times New Roman"/>
              <a:cs typeface="Times New Roman"/>
            </a:endParaRPr>
          </a:p>
          <a:p>
            <a:pPr marR="1216660" algn="r">
              <a:lnSpc>
                <a:spcPct val="100000"/>
              </a:lnSpc>
              <a:spcBef>
                <a:spcPts val="1360"/>
              </a:spcBef>
            </a:pPr>
            <a:r>
              <a:rPr sz="2000" b="1" spc="5" dirty="0">
                <a:latin typeface="Times New Roman"/>
                <a:cs typeface="Times New Roman"/>
              </a:rPr>
              <a:t>2017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2586990">
              <a:lnSpc>
                <a:spcPct val="100000"/>
              </a:lnSpc>
            </a:pPr>
            <a:r>
              <a:rPr sz="2000" b="1" spc="5" dirty="0">
                <a:latin typeface="Times New Roman"/>
                <a:cs typeface="Times New Roman"/>
              </a:rPr>
              <a:t>2016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4169" y="1983074"/>
            <a:ext cx="4828053" cy="4254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125" y="411302"/>
            <a:ext cx="531939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475105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Chapitre 1  Introduction à Big</a:t>
            </a:r>
            <a:r>
              <a:rPr sz="4400" spc="-10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Data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8479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 rotWithShape="1">
          <a:blip r:embed="rId2"/>
          <a:srcRect l="8880" t="13630" r="12962" b="8384"/>
          <a:stretch/>
        </p:blipFill>
        <p:spPr bwMode="auto">
          <a:xfrm>
            <a:off x="609600" y="2135187"/>
            <a:ext cx="7239000" cy="3960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143000" y="533400"/>
            <a:ext cx="6002654" cy="984885"/>
          </a:xfrm>
        </p:spPr>
        <p:txBody>
          <a:bodyPr/>
          <a:lstStyle/>
          <a:p>
            <a:pPr algn="ctr"/>
            <a:r>
              <a:rPr lang="fr-FR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Top 10 des applications les plus téléchargées en 2021</a:t>
            </a:r>
            <a:endParaRPr lang="fr-FR" sz="3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25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59282"/>
            <a:ext cx="8950960" cy="484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DIVERSITE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ET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VOLUME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DES SOURCES DE DONNEES</a:t>
            </a:r>
            <a:r>
              <a:rPr sz="24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(3/4)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448309" marR="781050" lvl="1" indent="-28511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48945" algn="l"/>
              </a:tabLst>
            </a:pPr>
            <a:r>
              <a:rPr sz="2800" spc="-5" dirty="0">
                <a:latin typeface="Times New Roman"/>
                <a:cs typeface="Times New Roman"/>
              </a:rPr>
              <a:t>Outils numériques plus performants et </a:t>
            </a:r>
            <a:r>
              <a:rPr sz="2800" dirty="0">
                <a:latin typeface="Times New Roman"/>
                <a:cs typeface="Times New Roman"/>
              </a:rPr>
              <a:t>plus </a:t>
            </a:r>
            <a:r>
              <a:rPr sz="2800" spc="-5" dirty="0">
                <a:latin typeface="Times New Roman"/>
                <a:cs typeface="Times New Roman"/>
              </a:rPr>
              <a:t>connectés:  ordinateurs et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smartphones</a:t>
            </a:r>
            <a:endParaRPr sz="2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>
              <a:latin typeface="Times New Roman"/>
              <a:cs typeface="Times New Roman"/>
            </a:endParaRPr>
          </a:p>
          <a:p>
            <a:pPr marL="448309" lvl="1" indent="-285750">
              <a:lnSpc>
                <a:spcPct val="100000"/>
              </a:lnSpc>
              <a:buFont typeface="Arial"/>
              <a:buChar char="–"/>
              <a:tabLst>
                <a:tab pos="448945" algn="l"/>
              </a:tabLst>
            </a:pPr>
            <a:r>
              <a:rPr sz="2800" spc="-5" dirty="0">
                <a:latin typeface="Times New Roman"/>
                <a:cs typeface="Times New Roman"/>
              </a:rPr>
              <a:t>Open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913130" lvl="2" indent="-29337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913130" algn="l"/>
                <a:tab pos="913765" algn="l"/>
              </a:tabLst>
            </a:pPr>
            <a:r>
              <a:rPr sz="2000" dirty="0">
                <a:latin typeface="Times New Roman"/>
                <a:cs typeface="Times New Roman"/>
              </a:rPr>
              <a:t>Réseaux sociaux: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facebook</a:t>
            </a:r>
            <a:endParaRPr sz="2000">
              <a:latin typeface="Times New Roman"/>
              <a:cs typeface="Times New Roman"/>
            </a:endParaRPr>
          </a:p>
          <a:p>
            <a:pPr marL="849630" lvl="2" indent="-229870">
              <a:lnSpc>
                <a:spcPct val="100000"/>
              </a:lnSpc>
              <a:buFont typeface="Arial"/>
              <a:buChar char="•"/>
              <a:tabLst>
                <a:tab pos="848994" algn="l"/>
                <a:tab pos="850265" algn="l"/>
              </a:tabLst>
            </a:pPr>
            <a:r>
              <a:rPr sz="2000" dirty="0">
                <a:latin typeface="Times New Roman"/>
                <a:cs typeface="Times New Roman"/>
              </a:rPr>
              <a:t>Données </a:t>
            </a:r>
            <a:r>
              <a:rPr sz="2000" spc="-5" dirty="0">
                <a:latin typeface="Times New Roman"/>
                <a:cs typeface="Times New Roman"/>
              </a:rPr>
              <a:t>d’administrations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publiques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448309" lvl="1" indent="-285750">
              <a:lnSpc>
                <a:spcPct val="100000"/>
              </a:lnSpc>
              <a:buFont typeface="Arial"/>
              <a:buChar char="–"/>
              <a:tabLst>
                <a:tab pos="448945" algn="l"/>
              </a:tabLst>
            </a:pPr>
            <a:r>
              <a:rPr sz="2800" spc="-5" dirty="0">
                <a:latin typeface="Times New Roman"/>
                <a:cs typeface="Times New Roman"/>
              </a:rPr>
              <a:t>Internet des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Objets</a:t>
            </a:r>
            <a:endParaRPr sz="2800">
              <a:latin typeface="Times New Roman"/>
              <a:cs typeface="Times New Roman"/>
            </a:endParaRPr>
          </a:p>
          <a:p>
            <a:pPr marL="849630" lvl="2" indent="-22987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848994" algn="l"/>
                <a:tab pos="850265" algn="l"/>
              </a:tabLst>
            </a:pPr>
            <a:r>
              <a:rPr sz="2000" dirty="0">
                <a:latin typeface="Times New Roman"/>
                <a:cs typeface="Times New Roman"/>
              </a:rPr>
              <a:t>RFID (cartes de </a:t>
            </a:r>
            <a:r>
              <a:rPr sz="2000" spc="-5" dirty="0">
                <a:latin typeface="Times New Roman"/>
                <a:cs typeface="Times New Roman"/>
              </a:rPr>
              <a:t>transport, </a:t>
            </a:r>
            <a:r>
              <a:rPr sz="2000" dirty="0">
                <a:latin typeface="Times New Roman"/>
                <a:cs typeface="Times New Roman"/>
              </a:rPr>
              <a:t>codes </a:t>
            </a:r>
            <a:r>
              <a:rPr sz="2000" spc="-20" dirty="0">
                <a:latin typeface="Times New Roman"/>
                <a:cs typeface="Times New Roman"/>
              </a:rPr>
              <a:t>bar,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…)</a:t>
            </a:r>
            <a:endParaRPr sz="2000">
              <a:latin typeface="Times New Roman"/>
              <a:cs typeface="Times New Roman"/>
            </a:endParaRPr>
          </a:p>
          <a:p>
            <a:pPr marL="849630" lvl="2" indent="-229870">
              <a:lnSpc>
                <a:spcPct val="100000"/>
              </a:lnSpc>
              <a:buFont typeface="Arial"/>
              <a:buChar char="•"/>
              <a:tabLst>
                <a:tab pos="848994" algn="l"/>
                <a:tab pos="850265" algn="l"/>
              </a:tabLst>
            </a:pPr>
            <a:r>
              <a:rPr sz="2000" spc="-5" dirty="0">
                <a:latin typeface="Times New Roman"/>
                <a:cs typeface="Times New Roman"/>
              </a:rPr>
              <a:t>Ericsson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estimé le </a:t>
            </a:r>
            <a:r>
              <a:rPr sz="2000" dirty="0">
                <a:latin typeface="Times New Roman"/>
                <a:cs typeface="Times New Roman"/>
              </a:rPr>
              <a:t>nombre d’objets connectés dans le </a:t>
            </a:r>
            <a:r>
              <a:rPr sz="2000" spc="-5" dirty="0">
                <a:latin typeface="Times New Roman"/>
                <a:cs typeface="Times New Roman"/>
              </a:rPr>
              <a:t>monde </a:t>
            </a:r>
            <a:r>
              <a:rPr sz="2000" dirty="0">
                <a:latin typeface="Times New Roman"/>
                <a:cs typeface="Times New Roman"/>
              </a:rPr>
              <a:t>à 50 </a:t>
            </a:r>
            <a:r>
              <a:rPr sz="2000" spc="-5" dirty="0">
                <a:latin typeface="Times New Roman"/>
                <a:cs typeface="Times New Roman"/>
              </a:rPr>
              <a:t>milliards</a:t>
            </a:r>
            <a:r>
              <a:rPr sz="2000" spc="-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</a:t>
            </a:r>
            <a:endParaRPr sz="2000">
              <a:latin typeface="Times New Roman"/>
              <a:cs typeface="Times New Roman"/>
            </a:endParaRPr>
          </a:p>
          <a:p>
            <a:pPr marL="84963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2020 (12 </a:t>
            </a:r>
            <a:r>
              <a:rPr sz="2000" spc="-5" dirty="0">
                <a:latin typeface="Times New Roman"/>
                <a:cs typeface="Times New Roman"/>
              </a:rPr>
              <a:t>milliards </a:t>
            </a:r>
            <a:r>
              <a:rPr sz="2000" dirty="0">
                <a:latin typeface="Times New Roman"/>
                <a:cs typeface="Times New Roman"/>
              </a:rPr>
              <a:t>en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2013)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3479" y="2260094"/>
            <a:ext cx="2065308" cy="978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63767" y="3392460"/>
            <a:ext cx="1187077" cy="1415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126223" y="2023844"/>
            <a:ext cx="1932305" cy="2722245"/>
            <a:chOff x="7126223" y="2023844"/>
            <a:chExt cx="1932305" cy="2722245"/>
          </a:xfrm>
        </p:grpSpPr>
        <p:sp>
          <p:nvSpPr>
            <p:cNvPr id="7" name="object 7"/>
            <p:cNvSpPr/>
            <p:nvPr/>
          </p:nvSpPr>
          <p:spPr>
            <a:xfrm>
              <a:off x="7126223" y="3297987"/>
              <a:ext cx="1931989" cy="14477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58227" y="2023844"/>
              <a:ext cx="1872967" cy="12435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859282"/>
            <a:ext cx="887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DIVERSITE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ET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VOLUME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DES SOURCES DE DONNEES</a:t>
            </a:r>
            <a:r>
              <a:rPr sz="2400" b="1" spc="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(4/4)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116" y="1499616"/>
            <a:ext cx="6787896" cy="4799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03553"/>
            <a:ext cx="3669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Business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Intelligence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(BI)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904" y="1772411"/>
            <a:ext cx="7863840" cy="4104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1003553"/>
            <a:ext cx="8808720" cy="496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Quel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est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le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problème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posé par ces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énormes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quantités de</a:t>
            </a:r>
            <a:r>
              <a:rPr sz="2400" b="1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données?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15"/>
              </a:spcBef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Auparavant, quand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systèmes d'application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gestion </a:t>
            </a:r>
            <a:r>
              <a:rPr sz="2000" dirty="0">
                <a:latin typeface="Times New Roman"/>
                <a:cs typeface="Times New Roman"/>
              </a:rPr>
              <a:t>de base de </a:t>
            </a:r>
            <a:r>
              <a:rPr sz="2000" spc="-5" dirty="0">
                <a:latin typeface="Times New Roman"/>
                <a:cs typeface="Times New Roman"/>
              </a:rPr>
              <a:t>données  </a:t>
            </a:r>
            <a:r>
              <a:rPr sz="2000" dirty="0">
                <a:latin typeface="Times New Roman"/>
                <a:cs typeface="Times New Roman"/>
              </a:rPr>
              <a:t>ont </a:t>
            </a:r>
            <a:r>
              <a:rPr sz="2000" spc="-5" dirty="0">
                <a:latin typeface="Times New Roman"/>
                <a:cs typeface="Times New Roman"/>
              </a:rPr>
              <a:t>été réalisés, </a:t>
            </a:r>
            <a:r>
              <a:rPr sz="2000" spc="-10" dirty="0">
                <a:latin typeface="Times New Roman"/>
                <a:cs typeface="Times New Roman"/>
              </a:rPr>
              <a:t>ils </a:t>
            </a:r>
            <a:r>
              <a:rPr sz="2000" spc="-5" dirty="0">
                <a:latin typeface="Times New Roman"/>
                <a:cs typeface="Times New Roman"/>
              </a:rPr>
              <a:t>ont été construits </a:t>
            </a:r>
            <a:r>
              <a:rPr sz="2000" dirty="0">
                <a:latin typeface="Times New Roman"/>
                <a:cs typeface="Times New Roman"/>
              </a:rPr>
              <a:t>avec une </a:t>
            </a:r>
            <a:r>
              <a:rPr sz="2000" b="1" spc="-5" dirty="0">
                <a:latin typeface="Times New Roman"/>
                <a:cs typeface="Times New Roman"/>
              </a:rPr>
              <a:t>échelle </a:t>
            </a:r>
            <a:r>
              <a:rPr sz="2000" b="1" dirty="0">
                <a:latin typeface="Times New Roman"/>
                <a:cs typeface="Times New Roman"/>
              </a:rPr>
              <a:t>à </a:t>
            </a:r>
            <a:r>
              <a:rPr sz="2000" b="1" spc="-5" dirty="0">
                <a:latin typeface="Times New Roman"/>
                <a:cs typeface="Times New Roman"/>
              </a:rPr>
              <a:t>l'esprit </a:t>
            </a:r>
            <a:r>
              <a:rPr sz="2000" spc="-5" dirty="0">
                <a:latin typeface="Times New Roman"/>
                <a:cs typeface="Times New Roman"/>
              </a:rPr>
              <a:t>(limité). </a:t>
            </a:r>
            <a:r>
              <a:rPr sz="2000" spc="-10" dirty="0">
                <a:latin typeface="Times New Roman"/>
                <a:cs typeface="Times New Roman"/>
              </a:rPr>
              <a:t>Même  </a:t>
            </a:r>
            <a:r>
              <a:rPr sz="2000" dirty="0">
                <a:latin typeface="Times New Roman"/>
                <a:cs typeface="Times New Roman"/>
              </a:rPr>
              <a:t>les </a:t>
            </a:r>
            <a:r>
              <a:rPr sz="2000" spc="-10" dirty="0">
                <a:latin typeface="Times New Roman"/>
                <a:cs typeface="Times New Roman"/>
              </a:rPr>
              <a:t>organisations </a:t>
            </a:r>
            <a:r>
              <a:rPr sz="2000" b="1" spc="-5" dirty="0">
                <a:latin typeface="Times New Roman"/>
                <a:cs typeface="Times New Roman"/>
              </a:rPr>
              <a:t>n'ont pas </a:t>
            </a:r>
            <a:r>
              <a:rPr sz="2000" b="1" dirty="0">
                <a:latin typeface="Times New Roman"/>
                <a:cs typeface="Times New Roman"/>
              </a:rPr>
              <a:t>été </a:t>
            </a:r>
            <a:r>
              <a:rPr sz="2000" b="1" spc="-5" dirty="0">
                <a:latin typeface="Times New Roman"/>
                <a:cs typeface="Times New Roman"/>
              </a:rPr>
              <a:t>préparées </a:t>
            </a:r>
            <a:r>
              <a:rPr sz="2000" b="1" dirty="0">
                <a:latin typeface="Times New Roman"/>
                <a:cs typeface="Times New Roman"/>
              </a:rPr>
              <a:t>à </a:t>
            </a:r>
            <a:r>
              <a:rPr sz="2000" b="1" spc="-5" dirty="0">
                <a:latin typeface="Times New Roman"/>
                <a:cs typeface="Times New Roman"/>
              </a:rPr>
              <a:t>l'échelle </a:t>
            </a:r>
            <a:r>
              <a:rPr sz="2000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nous produisons  </a:t>
            </a:r>
            <a:r>
              <a:rPr sz="2000" dirty="0">
                <a:latin typeface="Times New Roman"/>
                <a:cs typeface="Times New Roman"/>
              </a:rPr>
              <a:t>aujourd'hui.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Wingdings"/>
              <a:buChar char=""/>
              <a:tabLst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Comme les exigences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ces </a:t>
            </a:r>
            <a:r>
              <a:rPr sz="2000" spc="-10" dirty="0">
                <a:latin typeface="Times New Roman"/>
                <a:cs typeface="Times New Roman"/>
              </a:rPr>
              <a:t>organisations </a:t>
            </a:r>
            <a:r>
              <a:rPr sz="2000" dirty="0">
                <a:latin typeface="Times New Roman"/>
                <a:cs typeface="Times New Roman"/>
              </a:rPr>
              <a:t>ont </a:t>
            </a:r>
            <a:r>
              <a:rPr sz="2000" spc="-5" dirty="0">
                <a:latin typeface="Times New Roman"/>
                <a:cs typeface="Times New Roman"/>
              </a:rPr>
              <a:t>augmenté </a:t>
            </a:r>
            <a:r>
              <a:rPr sz="2000" dirty="0">
                <a:latin typeface="Times New Roman"/>
                <a:cs typeface="Times New Roman"/>
              </a:rPr>
              <a:t>au fil </a:t>
            </a:r>
            <a:r>
              <a:rPr sz="2000" spc="-5" dirty="0">
                <a:latin typeface="Times New Roman"/>
                <a:cs typeface="Times New Roman"/>
              </a:rPr>
              <a:t>du temps, </a:t>
            </a:r>
            <a:r>
              <a:rPr sz="2000" spc="-20" dirty="0">
                <a:latin typeface="Times New Roman"/>
                <a:cs typeface="Times New Roman"/>
              </a:rPr>
              <a:t>ils  </a:t>
            </a:r>
            <a:r>
              <a:rPr sz="2000" dirty="0">
                <a:latin typeface="Times New Roman"/>
                <a:cs typeface="Times New Roman"/>
              </a:rPr>
              <a:t>doivent </a:t>
            </a:r>
            <a:r>
              <a:rPr sz="2000" spc="-5" dirty="0">
                <a:latin typeface="Times New Roman"/>
                <a:cs typeface="Times New Roman"/>
              </a:rPr>
              <a:t>repenser </a:t>
            </a:r>
            <a:r>
              <a:rPr sz="2000" spc="-10" dirty="0">
                <a:latin typeface="Times New Roman"/>
                <a:cs typeface="Times New Roman"/>
              </a:rPr>
              <a:t>et </a:t>
            </a:r>
            <a:r>
              <a:rPr sz="2000" spc="-5" dirty="0">
                <a:latin typeface="Times New Roman"/>
                <a:cs typeface="Times New Roman"/>
              </a:rPr>
              <a:t>réinvestir dans l'infrastructure. Actuellement, le </a:t>
            </a:r>
            <a:r>
              <a:rPr sz="2000" b="1" spc="-5" dirty="0">
                <a:latin typeface="Times New Roman"/>
                <a:cs typeface="Times New Roman"/>
              </a:rPr>
              <a:t>coût </a:t>
            </a:r>
            <a:r>
              <a:rPr sz="2000" spc="-5" dirty="0">
                <a:latin typeface="Times New Roman"/>
                <a:cs typeface="Times New Roman"/>
              </a:rPr>
              <a:t>des  ressources impliquées </a:t>
            </a: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b="1" spc="-5" dirty="0">
                <a:latin typeface="Times New Roman"/>
                <a:cs typeface="Times New Roman"/>
              </a:rPr>
              <a:t>l'extension </a:t>
            </a:r>
            <a:r>
              <a:rPr sz="2000" b="1" dirty="0">
                <a:latin typeface="Times New Roman"/>
                <a:cs typeface="Times New Roman"/>
              </a:rPr>
              <a:t>de </a:t>
            </a:r>
            <a:r>
              <a:rPr sz="2000" b="1" spc="-10" dirty="0">
                <a:latin typeface="Times New Roman"/>
                <a:cs typeface="Times New Roman"/>
              </a:rPr>
              <a:t>l'infrastructure</a:t>
            </a:r>
            <a:r>
              <a:rPr sz="2000" spc="-10" dirty="0">
                <a:latin typeface="Times New Roman"/>
                <a:cs typeface="Times New Roman"/>
              </a:rPr>
              <a:t>, </a:t>
            </a:r>
            <a:r>
              <a:rPr sz="2000" b="1" spc="-5" dirty="0">
                <a:latin typeface="Times New Roman"/>
                <a:cs typeface="Times New Roman"/>
              </a:rPr>
              <a:t>s’augmente </a:t>
            </a:r>
            <a:r>
              <a:rPr sz="2000" spc="-5" dirty="0">
                <a:latin typeface="Times New Roman"/>
                <a:cs typeface="Times New Roman"/>
              </a:rPr>
              <a:t>avec  </a:t>
            </a:r>
            <a:r>
              <a:rPr sz="2000" dirty="0">
                <a:latin typeface="Times New Roman"/>
                <a:cs typeface="Times New Roman"/>
              </a:rPr>
              <a:t>un facteur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exponentiel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plus, il 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5" dirty="0">
                <a:latin typeface="Times New Roman"/>
                <a:cs typeface="Times New Roman"/>
              </a:rPr>
              <a:t>aurait </a:t>
            </a:r>
            <a:r>
              <a:rPr sz="2000" dirty="0">
                <a:latin typeface="Times New Roman"/>
                <a:cs typeface="Times New Roman"/>
              </a:rPr>
              <a:t>une </a:t>
            </a:r>
            <a:r>
              <a:rPr sz="2000" b="1" spc="-5" dirty="0">
                <a:latin typeface="Times New Roman"/>
                <a:cs typeface="Times New Roman"/>
              </a:rPr>
              <a:t>limitation </a:t>
            </a:r>
            <a:r>
              <a:rPr sz="2000" dirty="0">
                <a:latin typeface="Times New Roman"/>
                <a:cs typeface="Times New Roman"/>
              </a:rPr>
              <a:t>sur </a:t>
            </a:r>
            <a:r>
              <a:rPr sz="2000" spc="-10" dirty="0">
                <a:latin typeface="Times New Roman"/>
                <a:cs typeface="Times New Roman"/>
              </a:rPr>
              <a:t>les différents </a:t>
            </a:r>
            <a:r>
              <a:rPr sz="2000" spc="-5" dirty="0">
                <a:latin typeface="Times New Roman"/>
                <a:cs typeface="Times New Roman"/>
              </a:rPr>
              <a:t>facteurs tels </a:t>
            </a:r>
            <a:r>
              <a:rPr sz="2000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b="1" spc="-5" dirty="0">
                <a:latin typeface="Times New Roman"/>
                <a:cs typeface="Times New Roman"/>
              </a:rPr>
              <a:t>taille </a:t>
            </a:r>
            <a:r>
              <a:rPr sz="2000" spc="-10" dirty="0">
                <a:latin typeface="Times New Roman"/>
                <a:cs typeface="Times New Roman"/>
              </a:rPr>
              <a:t>de  </a:t>
            </a:r>
            <a:r>
              <a:rPr sz="2000" spc="-5" dirty="0">
                <a:latin typeface="Times New Roman"/>
                <a:cs typeface="Times New Roman"/>
              </a:rPr>
              <a:t>la machine, </a:t>
            </a:r>
            <a:r>
              <a:rPr sz="2000" b="1" spc="-5" dirty="0">
                <a:latin typeface="Times New Roman"/>
                <a:cs typeface="Times New Roman"/>
              </a:rPr>
              <a:t>CPU</a:t>
            </a:r>
            <a:r>
              <a:rPr sz="2000" spc="-5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RAM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spc="-5" dirty="0">
                <a:latin typeface="Times New Roman"/>
                <a:cs typeface="Times New Roman"/>
              </a:rPr>
              <a:t>etc. </a:t>
            </a:r>
            <a:r>
              <a:rPr sz="2000" dirty="0">
                <a:latin typeface="Times New Roman"/>
                <a:cs typeface="Times New Roman"/>
              </a:rPr>
              <a:t>qui peuvent </a:t>
            </a:r>
            <a:r>
              <a:rPr sz="2000" spc="-5" dirty="0">
                <a:latin typeface="Times New Roman"/>
                <a:cs typeface="Times New Roman"/>
              </a:rPr>
              <a:t>être </a:t>
            </a:r>
            <a:r>
              <a:rPr sz="2000" spc="-10" dirty="0">
                <a:latin typeface="Times New Roman"/>
                <a:cs typeface="Times New Roman"/>
              </a:rPr>
              <a:t>mis </a:t>
            </a:r>
            <a:r>
              <a:rPr sz="2000" dirty="0">
                <a:latin typeface="Times New Roman"/>
                <a:cs typeface="Times New Roman"/>
              </a:rPr>
              <a:t>à </a:t>
            </a:r>
            <a:r>
              <a:rPr sz="2000" spc="-5" dirty="0">
                <a:latin typeface="Times New Roman"/>
                <a:cs typeface="Times New Roman"/>
              </a:rPr>
              <a:t>l'échelle (scaled </a:t>
            </a:r>
            <a:r>
              <a:rPr sz="2000" dirty="0">
                <a:latin typeface="Times New Roman"/>
                <a:cs typeface="Times New Roman"/>
              </a:rPr>
              <a:t>up). </a:t>
            </a:r>
            <a:r>
              <a:rPr sz="2000" spc="-5" dirty="0">
                <a:latin typeface="Times New Roman"/>
                <a:cs typeface="Times New Roman"/>
              </a:rPr>
              <a:t>Ces  systèmes </a:t>
            </a:r>
            <a:r>
              <a:rPr sz="2000" b="1" spc="-5" dirty="0">
                <a:latin typeface="Times New Roman"/>
                <a:cs typeface="Times New Roman"/>
              </a:rPr>
              <a:t>traditionnels </a:t>
            </a:r>
            <a:r>
              <a:rPr sz="2000" dirty="0">
                <a:latin typeface="Times New Roman"/>
                <a:cs typeface="Times New Roman"/>
              </a:rPr>
              <a:t>ne </a:t>
            </a:r>
            <a:r>
              <a:rPr sz="2000" spc="-5" dirty="0">
                <a:latin typeface="Times New Roman"/>
                <a:cs typeface="Times New Roman"/>
              </a:rPr>
              <a:t>seraient pas </a:t>
            </a:r>
            <a:r>
              <a:rPr sz="2000" spc="-1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mesure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soutenir l'échelle requise  </a:t>
            </a:r>
            <a:r>
              <a:rPr sz="2000" dirty="0">
                <a:latin typeface="Times New Roman"/>
                <a:cs typeface="Times New Roman"/>
              </a:rPr>
              <a:t>par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plupart des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entreprises.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8720" cy="1918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ADAPTABILITE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20"/>
              </a:spcBef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spc="-5" dirty="0">
                <a:latin typeface="Times New Roman"/>
                <a:cs typeface="Times New Roman"/>
              </a:rPr>
              <a:t>ce nouveau contexte, les </a:t>
            </a:r>
            <a:r>
              <a:rPr sz="2000" b="1" spc="-5" dirty="0">
                <a:latin typeface="Times New Roman"/>
                <a:cs typeface="Times New Roman"/>
              </a:rPr>
              <a:t>méthodes </a:t>
            </a:r>
            <a:r>
              <a:rPr sz="2000" b="1" dirty="0">
                <a:latin typeface="Times New Roman"/>
                <a:cs typeface="Times New Roman"/>
              </a:rPr>
              <a:t>de </a:t>
            </a:r>
            <a:r>
              <a:rPr sz="2000" b="1" spc="-5" dirty="0">
                <a:latin typeface="Times New Roman"/>
                <a:cs typeface="Times New Roman"/>
              </a:rPr>
              <a:t>traitement </a:t>
            </a:r>
            <a:r>
              <a:rPr sz="2000" b="1" dirty="0">
                <a:latin typeface="Times New Roman"/>
                <a:cs typeface="Times New Roman"/>
              </a:rPr>
              <a:t>de </a:t>
            </a:r>
            <a:r>
              <a:rPr sz="2000" b="1" spc="-10" dirty="0">
                <a:latin typeface="Times New Roman"/>
                <a:cs typeface="Times New Roman"/>
              </a:rPr>
              <a:t>ces </a:t>
            </a:r>
            <a:r>
              <a:rPr sz="2000" b="1" spc="-5" dirty="0">
                <a:latin typeface="Times New Roman"/>
                <a:cs typeface="Times New Roman"/>
              </a:rPr>
              <a:t>données  </a:t>
            </a:r>
            <a:r>
              <a:rPr sz="2000" spc="-5" dirty="0">
                <a:latin typeface="Times New Roman"/>
                <a:cs typeface="Times New Roman"/>
              </a:rPr>
              <a:t>(capture, stockage, recherche, partage, analyse, visualisation) </a:t>
            </a:r>
            <a:r>
              <a:rPr sz="2000" b="1" spc="-5" dirty="0">
                <a:latin typeface="Times New Roman"/>
                <a:cs typeface="Times New Roman"/>
              </a:rPr>
              <a:t>doivent </a:t>
            </a:r>
            <a:r>
              <a:rPr sz="2000" b="1" spc="-15" dirty="0">
                <a:latin typeface="Times New Roman"/>
                <a:cs typeface="Times New Roman"/>
              </a:rPr>
              <a:t>être  </a:t>
            </a:r>
            <a:r>
              <a:rPr sz="2000" b="1" spc="-5" dirty="0">
                <a:latin typeface="Times New Roman"/>
                <a:cs typeface="Times New Roman"/>
              </a:rPr>
              <a:t>redéfinies </a:t>
            </a:r>
            <a:r>
              <a:rPr sz="2000" spc="-5" dirty="0">
                <a:latin typeface="Times New Roman"/>
                <a:cs typeface="Times New Roman"/>
              </a:rPr>
              <a:t>car </a:t>
            </a:r>
            <a:r>
              <a:rPr sz="2000" b="1" spc="-5" dirty="0">
                <a:latin typeface="Times New Roman"/>
                <a:cs typeface="Times New Roman"/>
              </a:rPr>
              <a:t>l’ensemble </a:t>
            </a:r>
            <a:r>
              <a:rPr sz="2000" b="1" dirty="0">
                <a:latin typeface="Times New Roman"/>
                <a:cs typeface="Times New Roman"/>
              </a:rPr>
              <a:t>de </a:t>
            </a:r>
            <a:r>
              <a:rPr sz="2000" b="1" spc="-5" dirty="0">
                <a:latin typeface="Times New Roman"/>
                <a:cs typeface="Times New Roman"/>
              </a:rPr>
              <a:t>ces données </a:t>
            </a:r>
            <a:r>
              <a:rPr sz="2000" b="1" dirty="0">
                <a:latin typeface="Times New Roman"/>
                <a:cs typeface="Times New Roman"/>
              </a:rPr>
              <a:t>deviennent </a:t>
            </a:r>
            <a:r>
              <a:rPr sz="2000" b="1" spc="-5" dirty="0">
                <a:latin typeface="Times New Roman"/>
                <a:cs typeface="Times New Roman"/>
              </a:rPr>
              <a:t>difficilement  </a:t>
            </a:r>
            <a:r>
              <a:rPr sz="2000" b="1" dirty="0">
                <a:latin typeface="Times New Roman"/>
                <a:cs typeface="Times New Roman"/>
              </a:rPr>
              <a:t>manipulables par </a:t>
            </a:r>
            <a:r>
              <a:rPr sz="2000" b="1" spc="-5" dirty="0">
                <a:latin typeface="Times New Roman"/>
                <a:cs typeface="Times New Roman"/>
              </a:rPr>
              <a:t>les </a:t>
            </a:r>
            <a:r>
              <a:rPr sz="2000" b="1" dirty="0">
                <a:latin typeface="Times New Roman"/>
                <a:cs typeface="Times New Roman"/>
              </a:rPr>
              <a:t>outils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classiques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5315" y="2900174"/>
            <a:ext cx="6174542" cy="3456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028446"/>
            <a:ext cx="8809355" cy="3046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Comment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le Big Data </a:t>
            </a: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gère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ces situations complexes?</a:t>
            </a:r>
            <a:r>
              <a:rPr sz="2400" b="1" spc="-6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(1/3)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1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La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plupart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outils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frameworks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Big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sont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construits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en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gardant</a:t>
            </a:r>
            <a:endParaRPr sz="2000">
              <a:latin typeface="Times New Roman"/>
              <a:cs typeface="Times New Roman"/>
            </a:endParaRPr>
          </a:p>
          <a:p>
            <a:pPr marL="756285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à </a:t>
            </a:r>
            <a:r>
              <a:rPr sz="2000" spc="-5" dirty="0">
                <a:latin typeface="Times New Roman"/>
                <a:cs typeface="Times New Roman"/>
              </a:rPr>
              <a:t>l'esprit les caractéristiques </a:t>
            </a:r>
            <a:r>
              <a:rPr sz="2000" dirty="0">
                <a:latin typeface="Times New Roman"/>
                <a:cs typeface="Times New Roman"/>
              </a:rPr>
              <a:t>suivantes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870585" marR="5080" algn="just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- </a:t>
            </a:r>
            <a:r>
              <a:rPr sz="1800" b="1" spc="-5" dirty="0">
                <a:latin typeface="Times New Roman"/>
                <a:cs typeface="Times New Roman"/>
              </a:rPr>
              <a:t>La distribution des données: </a:t>
            </a:r>
            <a:r>
              <a:rPr sz="1800" dirty="0">
                <a:latin typeface="Times New Roman"/>
                <a:cs typeface="Times New Roman"/>
              </a:rPr>
              <a:t>Le grand </a:t>
            </a:r>
            <a:r>
              <a:rPr sz="1800" spc="-5" dirty="0">
                <a:latin typeface="Times New Roman"/>
                <a:cs typeface="Times New Roman"/>
              </a:rPr>
              <a:t>ensemble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données est divisé </a:t>
            </a:r>
            <a:r>
              <a:rPr sz="1800" dirty="0">
                <a:latin typeface="Times New Roman"/>
                <a:cs typeface="Times New Roman"/>
              </a:rPr>
              <a:t>en  </a:t>
            </a:r>
            <a:r>
              <a:rPr sz="1800" spc="-5" dirty="0">
                <a:latin typeface="Times New Roman"/>
                <a:cs typeface="Times New Roman"/>
              </a:rPr>
              <a:t>morceaux </a:t>
            </a:r>
            <a:r>
              <a:rPr sz="1800" dirty="0">
                <a:latin typeface="Times New Roman"/>
                <a:cs typeface="Times New Roman"/>
              </a:rPr>
              <a:t>ou en petits </a:t>
            </a:r>
            <a:r>
              <a:rPr sz="1800" spc="-5" dirty="0">
                <a:latin typeface="Times New Roman"/>
                <a:cs typeface="Times New Roman"/>
              </a:rPr>
              <a:t>blocs </a:t>
            </a:r>
            <a:r>
              <a:rPr sz="1800" dirty="0">
                <a:latin typeface="Times New Roman"/>
                <a:cs typeface="Times New Roman"/>
              </a:rPr>
              <a:t>et réparti </a:t>
            </a:r>
            <a:r>
              <a:rPr sz="1800" spc="-5" dirty="0">
                <a:latin typeface="Times New Roman"/>
                <a:cs typeface="Times New Roman"/>
              </a:rPr>
              <a:t>sur </a:t>
            </a:r>
            <a:r>
              <a:rPr sz="1800" dirty="0">
                <a:latin typeface="Times New Roman"/>
                <a:cs typeface="Times New Roman"/>
              </a:rPr>
              <a:t>un </a:t>
            </a:r>
            <a:r>
              <a:rPr sz="1800" spc="-5" dirty="0">
                <a:latin typeface="Times New Roman"/>
                <a:cs typeface="Times New Roman"/>
              </a:rPr>
              <a:t>nombre N </a:t>
            </a:r>
            <a:r>
              <a:rPr sz="1800" dirty="0">
                <a:latin typeface="Times New Roman"/>
                <a:cs typeface="Times New Roman"/>
              </a:rPr>
              <a:t>de nœuds ou de </a:t>
            </a:r>
            <a:r>
              <a:rPr sz="1800" spc="-5" dirty="0">
                <a:latin typeface="Times New Roman"/>
                <a:cs typeface="Times New Roman"/>
              </a:rPr>
              <a:t>machines.  Ainsi </a:t>
            </a:r>
            <a:r>
              <a:rPr sz="1800" dirty="0">
                <a:latin typeface="Times New Roman"/>
                <a:cs typeface="Times New Roman"/>
              </a:rPr>
              <a:t>les </a:t>
            </a:r>
            <a:r>
              <a:rPr sz="1800" spc="-5" dirty="0">
                <a:latin typeface="Times New Roman"/>
                <a:cs typeface="Times New Roman"/>
              </a:rPr>
              <a:t>données sont réparties sur </a:t>
            </a:r>
            <a:r>
              <a:rPr sz="1800" dirty="0">
                <a:latin typeface="Times New Roman"/>
                <a:cs typeface="Times New Roman"/>
              </a:rPr>
              <a:t>plusieurs noeuds et </a:t>
            </a:r>
            <a:r>
              <a:rPr sz="1800" spc="-5" dirty="0">
                <a:latin typeface="Times New Roman"/>
                <a:cs typeface="Times New Roman"/>
              </a:rPr>
              <a:t>sont </a:t>
            </a:r>
            <a:r>
              <a:rPr sz="1800" dirty="0">
                <a:latin typeface="Times New Roman"/>
                <a:cs typeface="Times New Roman"/>
              </a:rPr>
              <a:t>prêtes au </a:t>
            </a:r>
            <a:r>
              <a:rPr sz="1800" spc="-5" dirty="0">
                <a:latin typeface="Times New Roman"/>
                <a:cs typeface="Times New Roman"/>
              </a:rPr>
              <a:t>traitement  parallèle. Dans le monde </a:t>
            </a:r>
            <a:r>
              <a:rPr sz="1800" dirty="0">
                <a:latin typeface="Times New Roman"/>
                <a:cs typeface="Times New Roman"/>
              </a:rPr>
              <a:t>du Big Data, ce </a:t>
            </a:r>
            <a:r>
              <a:rPr sz="1800" spc="-5" dirty="0">
                <a:latin typeface="Times New Roman"/>
                <a:cs typeface="Times New Roman"/>
              </a:rPr>
              <a:t>type </a:t>
            </a:r>
            <a:r>
              <a:rPr sz="1800" spc="-10" dirty="0">
                <a:latin typeface="Times New Roman"/>
                <a:cs typeface="Times New Roman"/>
              </a:rPr>
              <a:t>de </a:t>
            </a:r>
            <a:r>
              <a:rPr sz="1800" dirty="0">
                <a:latin typeface="Times New Roman"/>
                <a:cs typeface="Times New Roman"/>
              </a:rPr>
              <a:t>distribution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données </a:t>
            </a:r>
            <a:r>
              <a:rPr sz="1800" spc="-5" dirty="0">
                <a:latin typeface="Times New Roman"/>
                <a:cs typeface="Times New Roman"/>
              </a:rPr>
              <a:t>est réalisé </a:t>
            </a:r>
            <a:r>
              <a:rPr sz="1800" dirty="0">
                <a:latin typeface="Times New Roman"/>
                <a:cs typeface="Times New Roman"/>
              </a:rPr>
              <a:t>à  l'aide d'un Système de Fichiers Distribués - </a:t>
            </a:r>
            <a:r>
              <a:rPr sz="1800" spc="-5" dirty="0">
                <a:latin typeface="Times New Roman"/>
                <a:cs typeface="Times New Roman"/>
              </a:rPr>
              <a:t>DFS </a:t>
            </a:r>
            <a:r>
              <a:rPr sz="1800" dirty="0">
                <a:latin typeface="Times New Roman"/>
                <a:cs typeface="Times New Roman"/>
              </a:rPr>
              <a:t>(Distributed File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System).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4" name="object 4"/>
          <p:cNvSpPr/>
          <p:nvPr/>
        </p:nvSpPr>
        <p:spPr>
          <a:xfrm>
            <a:off x="1637216" y="4319791"/>
            <a:ext cx="5974380" cy="1601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213945" y="1093713"/>
            <a:ext cx="8472855" cy="3783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Comment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le Big Data 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gère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situations complexes?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(2/3)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Arial"/>
              <a:buChar char="•"/>
            </a:pPr>
            <a:endParaRPr sz="2300" dirty="0">
              <a:latin typeface="Times New Roman"/>
              <a:cs typeface="Times New Roman"/>
            </a:endParaRPr>
          </a:p>
          <a:p>
            <a:pPr marL="1155700" marR="5080" lvl="1" indent="-285115" algn="just">
              <a:lnSpc>
                <a:spcPct val="100000"/>
              </a:lnSpc>
              <a:spcBef>
                <a:spcPts val="5"/>
              </a:spcBef>
              <a:buFont typeface="Times New Roman"/>
              <a:buChar char="-"/>
              <a:tabLst>
                <a:tab pos="11563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Le traitement </a:t>
            </a:r>
            <a:r>
              <a:rPr sz="1800" b="1" spc="-10" dirty="0">
                <a:latin typeface="Times New Roman"/>
                <a:cs typeface="Times New Roman"/>
              </a:rPr>
              <a:t>en </a:t>
            </a:r>
            <a:r>
              <a:rPr sz="1800" b="1" dirty="0">
                <a:latin typeface="Times New Roman"/>
                <a:cs typeface="Times New Roman"/>
              </a:rPr>
              <a:t>parallèle : </a:t>
            </a:r>
            <a:r>
              <a:rPr sz="1800" spc="-10" dirty="0">
                <a:latin typeface="Times New Roman"/>
                <a:cs typeface="Times New Roman"/>
              </a:rPr>
              <a:t>Les </a:t>
            </a:r>
            <a:r>
              <a:rPr sz="1800" dirty="0">
                <a:latin typeface="Times New Roman"/>
                <a:cs typeface="Times New Roman"/>
              </a:rPr>
              <a:t>données </a:t>
            </a:r>
            <a:r>
              <a:rPr sz="1800" spc="-5" dirty="0">
                <a:latin typeface="Times New Roman"/>
                <a:cs typeface="Times New Roman"/>
              </a:rPr>
              <a:t>distribuées </a:t>
            </a:r>
            <a:r>
              <a:rPr sz="1800" dirty="0">
                <a:latin typeface="Times New Roman"/>
                <a:cs typeface="Times New Roman"/>
              </a:rPr>
              <a:t>obtiennent </a:t>
            </a:r>
            <a:r>
              <a:rPr sz="1800" spc="-5" dirty="0">
                <a:latin typeface="Times New Roman"/>
                <a:cs typeface="Times New Roman"/>
              </a:rPr>
              <a:t>la </a:t>
            </a:r>
            <a:r>
              <a:rPr sz="1800" dirty="0">
                <a:latin typeface="Times New Roman"/>
                <a:cs typeface="Times New Roman"/>
              </a:rPr>
              <a:t>puissance </a:t>
            </a:r>
            <a:r>
              <a:rPr sz="1800" spc="-5" dirty="0">
                <a:latin typeface="Times New Roman"/>
                <a:cs typeface="Times New Roman"/>
              </a:rPr>
              <a:t>de N  nombre de </a:t>
            </a:r>
            <a:r>
              <a:rPr sz="1800" dirty="0">
                <a:latin typeface="Times New Roman"/>
                <a:cs typeface="Times New Roman"/>
              </a:rPr>
              <a:t>serveurs et </a:t>
            </a:r>
            <a:r>
              <a:rPr sz="1800" spc="-1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machines </a:t>
            </a:r>
            <a:r>
              <a:rPr sz="1800" dirty="0">
                <a:latin typeface="Times New Roman"/>
                <a:cs typeface="Times New Roman"/>
              </a:rPr>
              <a:t>dont les données </a:t>
            </a:r>
            <a:r>
              <a:rPr sz="1800" spc="-5" dirty="0">
                <a:latin typeface="Times New Roman"/>
                <a:cs typeface="Times New Roman"/>
              </a:rPr>
              <a:t>résident. </a:t>
            </a:r>
            <a:r>
              <a:rPr sz="1800" dirty="0">
                <a:latin typeface="Times New Roman"/>
                <a:cs typeface="Times New Roman"/>
              </a:rPr>
              <a:t>Ces </a:t>
            </a:r>
            <a:r>
              <a:rPr sz="1800" spc="-5" dirty="0">
                <a:latin typeface="Times New Roman"/>
                <a:cs typeface="Times New Roman"/>
              </a:rPr>
              <a:t>serveurs  travaillent </a:t>
            </a:r>
            <a:r>
              <a:rPr sz="1800" dirty="0">
                <a:latin typeface="Times New Roman"/>
                <a:cs typeface="Times New Roman"/>
              </a:rPr>
              <a:t>en </a:t>
            </a:r>
            <a:r>
              <a:rPr sz="1800" spc="-5" dirty="0">
                <a:latin typeface="Times New Roman"/>
                <a:cs typeface="Times New Roman"/>
              </a:rPr>
              <a:t>parallèle </a:t>
            </a:r>
            <a:r>
              <a:rPr sz="1800" dirty="0">
                <a:latin typeface="Times New Roman"/>
                <a:cs typeface="Times New Roman"/>
              </a:rPr>
              <a:t>pour le </a:t>
            </a:r>
            <a:r>
              <a:rPr sz="1800" spc="-5" dirty="0">
                <a:latin typeface="Times New Roman"/>
                <a:cs typeface="Times New Roman"/>
              </a:rPr>
              <a:t>traitement </a:t>
            </a:r>
            <a:r>
              <a:rPr sz="1800" dirty="0">
                <a:latin typeface="Times New Roman"/>
                <a:cs typeface="Times New Roman"/>
              </a:rPr>
              <a:t>et </a:t>
            </a:r>
            <a:r>
              <a:rPr sz="1800" spc="-5" dirty="0">
                <a:latin typeface="Times New Roman"/>
                <a:cs typeface="Times New Roman"/>
              </a:rPr>
              <a:t>l'analyse. Après </a:t>
            </a:r>
            <a:r>
              <a:rPr sz="1800" dirty="0">
                <a:latin typeface="Times New Roman"/>
                <a:cs typeface="Times New Roman"/>
              </a:rPr>
              <a:t>le </a:t>
            </a:r>
            <a:r>
              <a:rPr sz="1800" spc="-5" dirty="0">
                <a:latin typeface="Times New Roman"/>
                <a:cs typeface="Times New Roman"/>
              </a:rPr>
              <a:t>traitement, les  </a:t>
            </a:r>
            <a:r>
              <a:rPr sz="1800" dirty="0">
                <a:latin typeface="Times New Roman"/>
                <a:cs typeface="Times New Roman"/>
              </a:rPr>
              <a:t>données sont fusionnées pour </a:t>
            </a:r>
            <a:r>
              <a:rPr sz="1800" spc="-5" dirty="0">
                <a:latin typeface="Times New Roman"/>
                <a:cs typeface="Times New Roman"/>
              </a:rPr>
              <a:t>le </a:t>
            </a:r>
            <a:r>
              <a:rPr sz="1800" dirty="0">
                <a:latin typeface="Times New Roman"/>
                <a:cs typeface="Times New Roman"/>
              </a:rPr>
              <a:t>résultat final </a:t>
            </a:r>
            <a:r>
              <a:rPr sz="1800" spc="-5" dirty="0">
                <a:latin typeface="Times New Roman"/>
                <a:cs typeface="Times New Roman"/>
              </a:rPr>
              <a:t>recherché.  (Actuellement ce processus est réalisé </a:t>
            </a:r>
            <a:r>
              <a:rPr sz="1800" dirty="0">
                <a:latin typeface="Times New Roman"/>
                <a:cs typeface="Times New Roman"/>
              </a:rPr>
              <a:t>par </a:t>
            </a:r>
            <a:r>
              <a:rPr sz="1800" spc="-5" dirty="0">
                <a:latin typeface="Times New Roman"/>
                <a:cs typeface="Times New Roman"/>
              </a:rPr>
              <a:t>MapReduce </a:t>
            </a:r>
            <a:r>
              <a:rPr sz="1800" spc="-10" dirty="0">
                <a:latin typeface="Times New Roman"/>
                <a:cs typeface="Times New Roman"/>
              </a:rPr>
              <a:t>de </a:t>
            </a:r>
            <a:r>
              <a:rPr sz="1800" spc="-5" dirty="0" smtClean="0">
                <a:latin typeface="Times New Roman"/>
                <a:cs typeface="Times New Roman"/>
              </a:rPr>
              <a:t>Google</a:t>
            </a:r>
            <a:r>
              <a:rPr lang="fr-FR" sz="1800" spc="-5" dirty="0" smtClean="0">
                <a:latin typeface="Times New Roman"/>
                <a:cs typeface="Times New Roman"/>
              </a:rPr>
              <a:t>)</a:t>
            </a:r>
            <a:endParaRPr sz="1850" dirty="0">
              <a:latin typeface="Times New Roman"/>
              <a:cs typeface="Times New Roman"/>
            </a:endParaRPr>
          </a:p>
          <a:p>
            <a:pPr marL="1155700" marR="5080" lvl="1" indent="-285115" algn="just">
              <a:lnSpc>
                <a:spcPct val="100000"/>
              </a:lnSpc>
              <a:buFont typeface="Times New Roman"/>
              <a:buChar char="-"/>
              <a:tabLst>
                <a:tab pos="11563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La tolérance </a:t>
            </a:r>
            <a:r>
              <a:rPr sz="1800" b="1" spc="-10" dirty="0">
                <a:latin typeface="Times New Roman"/>
                <a:cs typeface="Times New Roman"/>
              </a:rPr>
              <a:t>aux </a:t>
            </a:r>
            <a:r>
              <a:rPr sz="1800" b="1" spc="-5" dirty="0">
                <a:latin typeface="Times New Roman"/>
                <a:cs typeface="Times New Roman"/>
              </a:rPr>
              <a:t>pannes: </a:t>
            </a:r>
            <a:r>
              <a:rPr sz="1800" dirty="0">
                <a:latin typeface="Times New Roman"/>
                <a:cs typeface="Times New Roman"/>
              </a:rPr>
              <a:t>En </a:t>
            </a:r>
            <a:r>
              <a:rPr sz="1800" spc="-5" dirty="0">
                <a:latin typeface="Times New Roman"/>
                <a:cs typeface="Times New Roman"/>
              </a:rPr>
              <a:t>général, </a:t>
            </a:r>
            <a:r>
              <a:rPr sz="1800" dirty="0">
                <a:latin typeface="Times New Roman"/>
                <a:cs typeface="Times New Roman"/>
              </a:rPr>
              <a:t>nous </a:t>
            </a:r>
            <a:r>
              <a:rPr sz="1800" spc="-5" dirty="0">
                <a:latin typeface="Times New Roman"/>
                <a:cs typeface="Times New Roman"/>
              </a:rPr>
              <a:t>gardons </a:t>
            </a:r>
            <a:r>
              <a:rPr sz="1800" dirty="0">
                <a:latin typeface="Times New Roman"/>
                <a:cs typeface="Times New Roman"/>
              </a:rPr>
              <a:t>la </a:t>
            </a:r>
            <a:r>
              <a:rPr sz="1800" spc="-5" dirty="0">
                <a:latin typeface="Times New Roman"/>
                <a:cs typeface="Times New Roman"/>
              </a:rPr>
              <a:t>réplique d'un seul bloc </a:t>
            </a:r>
            <a:r>
              <a:rPr sz="1800" dirty="0">
                <a:latin typeface="Times New Roman"/>
                <a:cs typeface="Times New Roman"/>
              </a:rPr>
              <a:t>(ou  chunk) de </a:t>
            </a:r>
            <a:r>
              <a:rPr sz="1800" spc="-5" dirty="0">
                <a:latin typeface="Times New Roman"/>
                <a:cs typeface="Times New Roman"/>
              </a:rPr>
              <a:t>données plus qu'une fois. Par conséquent, même si l'un des </a:t>
            </a:r>
            <a:r>
              <a:rPr sz="1800" dirty="0">
                <a:latin typeface="Times New Roman"/>
                <a:cs typeface="Times New Roman"/>
              </a:rPr>
              <a:t>serveurs </a:t>
            </a:r>
            <a:r>
              <a:rPr sz="1800" spc="-15" dirty="0">
                <a:latin typeface="Times New Roman"/>
                <a:cs typeface="Times New Roman"/>
              </a:rPr>
              <a:t>ou 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machines </a:t>
            </a:r>
            <a:r>
              <a:rPr sz="1800" spc="-10" dirty="0">
                <a:latin typeface="Times New Roman"/>
                <a:cs typeface="Times New Roman"/>
              </a:rPr>
              <a:t>est </a:t>
            </a:r>
            <a:r>
              <a:rPr sz="1800" spc="-5" dirty="0">
                <a:latin typeface="Times New Roman"/>
                <a:cs typeface="Times New Roman"/>
              </a:rPr>
              <a:t>complètement </a:t>
            </a:r>
            <a:r>
              <a:rPr sz="1800" dirty="0">
                <a:latin typeface="Times New Roman"/>
                <a:cs typeface="Times New Roman"/>
              </a:rPr>
              <a:t>en </a:t>
            </a:r>
            <a:r>
              <a:rPr sz="1800" spc="-5" dirty="0">
                <a:latin typeface="Times New Roman"/>
                <a:cs typeface="Times New Roman"/>
              </a:rPr>
              <a:t>panne, </a:t>
            </a:r>
            <a:r>
              <a:rPr sz="1800" dirty="0">
                <a:latin typeface="Times New Roman"/>
                <a:cs typeface="Times New Roman"/>
              </a:rPr>
              <a:t>nous pouvons obtenir </a:t>
            </a:r>
            <a:r>
              <a:rPr sz="1800" spc="-5" dirty="0">
                <a:latin typeface="Times New Roman"/>
                <a:cs typeface="Times New Roman"/>
              </a:rPr>
              <a:t>nos données </a:t>
            </a:r>
            <a:r>
              <a:rPr sz="1800" dirty="0">
                <a:latin typeface="Times New Roman"/>
                <a:cs typeface="Times New Roman"/>
              </a:rPr>
              <a:t>à  partir </a:t>
            </a:r>
            <a:r>
              <a:rPr sz="1800" spc="-5" dirty="0">
                <a:latin typeface="Times New Roman"/>
                <a:cs typeface="Times New Roman"/>
              </a:rPr>
              <a:t>d'une autre machine ou d’un autre </a:t>
            </a:r>
            <a:r>
              <a:rPr sz="1800" dirty="0">
                <a:latin typeface="Times New Roman"/>
                <a:cs typeface="Times New Roman"/>
              </a:rPr>
              <a:t>« data center </a:t>
            </a:r>
            <a:r>
              <a:rPr sz="1800" spc="-10" dirty="0">
                <a:latin typeface="Times New Roman"/>
                <a:cs typeface="Times New Roman"/>
              </a:rPr>
              <a:t>». </a:t>
            </a:r>
            <a:r>
              <a:rPr sz="1800" spc="-5" dirty="0">
                <a:latin typeface="Times New Roman"/>
                <a:cs typeface="Times New Roman"/>
              </a:rPr>
              <a:t>Encore une fois, </a:t>
            </a:r>
            <a:r>
              <a:rPr sz="1800" dirty="0">
                <a:latin typeface="Times New Roman"/>
                <a:cs typeface="Times New Roman"/>
              </a:rPr>
              <a:t>nous  pouvons penser que la </a:t>
            </a:r>
            <a:r>
              <a:rPr sz="1800" spc="-5" dirty="0">
                <a:latin typeface="Times New Roman"/>
                <a:cs typeface="Times New Roman"/>
              </a:rPr>
              <a:t>réplication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données pourrait </a:t>
            </a:r>
            <a:r>
              <a:rPr sz="1800" dirty="0">
                <a:latin typeface="Times New Roman"/>
                <a:cs typeface="Times New Roman"/>
              </a:rPr>
              <a:t>coûter beaucoup </a:t>
            </a:r>
            <a:r>
              <a:rPr sz="1800" spc="-5" dirty="0">
                <a:latin typeface="Times New Roman"/>
                <a:cs typeface="Times New Roman"/>
              </a:rPr>
              <a:t>d'espace.  Mais </a:t>
            </a:r>
            <a:r>
              <a:rPr sz="1800" dirty="0">
                <a:latin typeface="Times New Roman"/>
                <a:cs typeface="Times New Roman"/>
              </a:rPr>
              <a:t>voici </a:t>
            </a:r>
            <a:r>
              <a:rPr sz="1800" spc="-5" dirty="0">
                <a:latin typeface="Times New Roman"/>
                <a:cs typeface="Times New Roman"/>
              </a:rPr>
              <a:t>le quatrième point de la rescousse.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731" y="1003553"/>
            <a:ext cx="8808720" cy="319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Comment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le Big Data 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gère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situations complexes?</a:t>
            </a:r>
            <a:r>
              <a:rPr sz="2400" b="1" spc="-5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(3/3)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1155700" marR="5080" lvl="1" indent="-285115" algn="just">
              <a:lnSpc>
                <a:spcPct val="100000"/>
              </a:lnSpc>
              <a:spcBef>
                <a:spcPts val="5"/>
              </a:spcBef>
              <a:buFont typeface="Times New Roman"/>
              <a:buChar char="-"/>
              <a:tabLst>
                <a:tab pos="1156335" algn="l"/>
              </a:tabLst>
            </a:pPr>
            <a:r>
              <a:rPr sz="1800" b="1" dirty="0">
                <a:latin typeface="Times New Roman"/>
                <a:cs typeface="Times New Roman"/>
              </a:rPr>
              <a:t>L'utilisation </a:t>
            </a:r>
            <a:r>
              <a:rPr sz="1800" b="1" spc="-5" dirty="0">
                <a:latin typeface="Times New Roman"/>
                <a:cs typeface="Times New Roman"/>
              </a:rPr>
              <a:t>de matériel standard </a:t>
            </a:r>
            <a:r>
              <a:rPr sz="1800" b="1" dirty="0">
                <a:latin typeface="Times New Roman"/>
                <a:cs typeface="Times New Roman"/>
              </a:rPr>
              <a:t>: </a:t>
            </a:r>
            <a:r>
              <a:rPr sz="1800" dirty="0">
                <a:latin typeface="Times New Roman"/>
                <a:cs typeface="Times New Roman"/>
              </a:rPr>
              <a:t>La </a:t>
            </a:r>
            <a:r>
              <a:rPr sz="1800" spc="-5" dirty="0">
                <a:latin typeface="Times New Roman"/>
                <a:cs typeface="Times New Roman"/>
              </a:rPr>
              <a:t>plupart des </a:t>
            </a:r>
            <a:r>
              <a:rPr sz="1800" dirty="0">
                <a:latin typeface="Times New Roman"/>
                <a:cs typeface="Times New Roman"/>
              </a:rPr>
              <a:t>outils et </a:t>
            </a:r>
            <a:r>
              <a:rPr sz="1800" spc="-5" dirty="0">
                <a:latin typeface="Times New Roman"/>
                <a:cs typeface="Times New Roman"/>
              </a:rPr>
              <a:t>des frameworks </a:t>
            </a:r>
            <a:r>
              <a:rPr sz="1800" dirty="0">
                <a:latin typeface="Times New Roman"/>
                <a:cs typeface="Times New Roman"/>
              </a:rPr>
              <a:t>Big  Data </a:t>
            </a:r>
            <a:r>
              <a:rPr sz="1800" spc="-5" dirty="0">
                <a:latin typeface="Times New Roman"/>
                <a:cs typeface="Times New Roman"/>
              </a:rPr>
              <a:t>ont </a:t>
            </a:r>
            <a:r>
              <a:rPr sz="1800" dirty="0">
                <a:latin typeface="Times New Roman"/>
                <a:cs typeface="Times New Roman"/>
              </a:rPr>
              <a:t>besoin </a:t>
            </a:r>
            <a:r>
              <a:rPr sz="1800" spc="-5" dirty="0">
                <a:latin typeface="Times New Roman"/>
                <a:cs typeface="Times New Roman"/>
              </a:rPr>
              <a:t>du matériel standard </a:t>
            </a:r>
            <a:r>
              <a:rPr sz="1800" dirty="0">
                <a:latin typeface="Times New Roman"/>
                <a:cs typeface="Times New Roman"/>
              </a:rPr>
              <a:t>pour leur </a:t>
            </a:r>
            <a:r>
              <a:rPr sz="1800" spc="-5" dirty="0">
                <a:latin typeface="Times New Roman"/>
                <a:cs typeface="Times New Roman"/>
              </a:rPr>
              <a:t>travail. </a:t>
            </a:r>
            <a:r>
              <a:rPr sz="1800" dirty="0">
                <a:latin typeface="Times New Roman"/>
                <a:cs typeface="Times New Roman"/>
              </a:rPr>
              <a:t>Donc </a:t>
            </a:r>
            <a:r>
              <a:rPr sz="1800" spc="-5" dirty="0">
                <a:latin typeface="Times New Roman"/>
                <a:cs typeface="Times New Roman"/>
              </a:rPr>
              <a:t>nous </a:t>
            </a:r>
            <a:r>
              <a:rPr sz="1800" dirty="0">
                <a:latin typeface="Times New Roman"/>
                <a:cs typeface="Times New Roman"/>
              </a:rPr>
              <a:t>n'avons </a:t>
            </a:r>
            <a:r>
              <a:rPr sz="1800" spc="-5" dirty="0">
                <a:latin typeface="Times New Roman"/>
                <a:cs typeface="Times New Roman"/>
              </a:rPr>
              <a:t>pas  </a:t>
            </a:r>
            <a:r>
              <a:rPr sz="1800" dirty="0">
                <a:latin typeface="Times New Roman"/>
                <a:cs typeface="Times New Roman"/>
              </a:rPr>
              <a:t>besoin </a:t>
            </a:r>
            <a:r>
              <a:rPr sz="1800" spc="-5" dirty="0">
                <a:latin typeface="Times New Roman"/>
                <a:cs typeface="Times New Roman"/>
              </a:rPr>
              <a:t>de matériel </a:t>
            </a:r>
            <a:r>
              <a:rPr sz="1800" dirty="0">
                <a:latin typeface="Times New Roman"/>
                <a:cs typeface="Times New Roman"/>
              </a:rPr>
              <a:t>spécialisé </a:t>
            </a:r>
            <a:r>
              <a:rPr sz="1800" spc="-5" dirty="0">
                <a:latin typeface="Times New Roman"/>
                <a:cs typeface="Times New Roman"/>
              </a:rPr>
              <a:t>avec un </a:t>
            </a:r>
            <a:r>
              <a:rPr sz="1800" dirty="0">
                <a:latin typeface="Times New Roman"/>
                <a:cs typeface="Times New Roman"/>
              </a:rPr>
              <a:t>conteneur </a:t>
            </a:r>
            <a:r>
              <a:rPr sz="1800" spc="-5" dirty="0">
                <a:latin typeface="Times New Roman"/>
                <a:cs typeface="Times New Roman"/>
              </a:rPr>
              <a:t>spécial </a:t>
            </a:r>
            <a:r>
              <a:rPr sz="1800" dirty="0">
                <a:latin typeface="Times New Roman"/>
                <a:cs typeface="Times New Roman"/>
              </a:rPr>
              <a:t>des </a:t>
            </a:r>
            <a:r>
              <a:rPr sz="1800" spc="-5" dirty="0">
                <a:latin typeface="Times New Roman"/>
                <a:cs typeface="Times New Roman"/>
              </a:rPr>
              <a:t>données </a:t>
            </a:r>
            <a:r>
              <a:rPr sz="1800" dirty="0">
                <a:latin typeface="Times New Roman"/>
                <a:cs typeface="Times New Roman"/>
              </a:rPr>
              <a:t>« </a:t>
            </a:r>
            <a:r>
              <a:rPr sz="1800" spc="-5" dirty="0">
                <a:latin typeface="Times New Roman"/>
                <a:cs typeface="Times New Roman"/>
              </a:rPr>
              <a:t>RAID </a:t>
            </a:r>
            <a:r>
              <a:rPr sz="1800" spc="-15" dirty="0">
                <a:latin typeface="Times New Roman"/>
                <a:cs typeface="Times New Roman"/>
              </a:rPr>
              <a:t>».  </a:t>
            </a:r>
            <a:r>
              <a:rPr sz="1800" dirty="0">
                <a:latin typeface="Times New Roman"/>
                <a:cs typeface="Times New Roman"/>
              </a:rPr>
              <a:t>Cela réduit le coût de l'infrastructure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totale.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Times New Roman"/>
              <a:buChar char="-"/>
            </a:pPr>
            <a:endParaRPr sz="1850">
              <a:latin typeface="Times New Roman"/>
              <a:cs typeface="Times New Roman"/>
            </a:endParaRPr>
          </a:p>
          <a:p>
            <a:pPr marL="1155700" marR="6350" lvl="1" indent="-285115" algn="just">
              <a:lnSpc>
                <a:spcPct val="100000"/>
              </a:lnSpc>
              <a:buFont typeface="Times New Roman"/>
              <a:buChar char="-"/>
              <a:tabLst>
                <a:tab pos="11563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Flexibilité, évolutivité </a:t>
            </a:r>
            <a:r>
              <a:rPr sz="1800" b="1" dirty="0">
                <a:latin typeface="Times New Roman"/>
                <a:cs typeface="Times New Roman"/>
              </a:rPr>
              <a:t>et </a:t>
            </a:r>
            <a:r>
              <a:rPr sz="1800" b="1" spc="-5" dirty="0">
                <a:latin typeface="Times New Roman"/>
                <a:cs typeface="Times New Roman"/>
              </a:rPr>
              <a:t>scalabilité </a:t>
            </a:r>
            <a:r>
              <a:rPr sz="1800" b="1" dirty="0">
                <a:latin typeface="Times New Roman"/>
                <a:cs typeface="Times New Roman"/>
              </a:rPr>
              <a:t>: </a:t>
            </a:r>
            <a:r>
              <a:rPr sz="180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est assez facile d'ajouter </a:t>
            </a:r>
            <a:r>
              <a:rPr sz="1800" dirty="0">
                <a:latin typeface="Times New Roman"/>
                <a:cs typeface="Times New Roman"/>
              </a:rPr>
              <a:t>de plus en </a:t>
            </a:r>
            <a:r>
              <a:rPr sz="1800" spc="-5" dirty="0">
                <a:latin typeface="Times New Roman"/>
                <a:cs typeface="Times New Roman"/>
              </a:rPr>
              <a:t>plus  </a:t>
            </a:r>
            <a:r>
              <a:rPr sz="1800" dirty="0">
                <a:latin typeface="Times New Roman"/>
                <a:cs typeface="Times New Roman"/>
              </a:rPr>
              <a:t>de nœuds </a:t>
            </a:r>
            <a:r>
              <a:rPr sz="1800" spc="-5" dirty="0">
                <a:latin typeface="Times New Roman"/>
                <a:cs typeface="Times New Roman"/>
              </a:rPr>
              <a:t>dans le </a:t>
            </a:r>
            <a:r>
              <a:rPr sz="1800" dirty="0">
                <a:latin typeface="Times New Roman"/>
                <a:cs typeface="Times New Roman"/>
              </a:rPr>
              <a:t>cluster quand la demande </a:t>
            </a:r>
            <a:r>
              <a:rPr sz="1800" spc="-5" dirty="0">
                <a:latin typeface="Times New Roman"/>
                <a:cs typeface="Times New Roman"/>
              </a:rPr>
              <a:t>pour l'espace augmente. De plus, </a:t>
            </a:r>
            <a:r>
              <a:rPr sz="1800" spc="-15" dirty="0">
                <a:latin typeface="Times New Roman"/>
                <a:cs typeface="Times New Roman"/>
              </a:rPr>
              <a:t>la  </a:t>
            </a:r>
            <a:r>
              <a:rPr sz="1800" dirty="0">
                <a:latin typeface="Times New Roman"/>
                <a:cs typeface="Times New Roman"/>
              </a:rPr>
              <a:t>façon </a:t>
            </a:r>
            <a:r>
              <a:rPr sz="1800" spc="-5" dirty="0">
                <a:latin typeface="Times New Roman"/>
                <a:cs typeface="Times New Roman"/>
              </a:rPr>
              <a:t>dont </a:t>
            </a:r>
            <a:r>
              <a:rPr sz="1800" dirty="0">
                <a:latin typeface="Times New Roman"/>
                <a:cs typeface="Times New Roman"/>
              </a:rPr>
              <a:t>les </a:t>
            </a:r>
            <a:r>
              <a:rPr sz="1800" spc="-5" dirty="0">
                <a:latin typeface="Times New Roman"/>
                <a:cs typeface="Times New Roman"/>
              </a:rPr>
              <a:t>architectures </a:t>
            </a:r>
            <a:r>
              <a:rPr sz="1800" spc="-1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ces frameworks </a:t>
            </a:r>
            <a:r>
              <a:rPr sz="1800" dirty="0">
                <a:latin typeface="Times New Roman"/>
                <a:cs typeface="Times New Roman"/>
              </a:rPr>
              <a:t>sont faites, </a:t>
            </a:r>
            <a:r>
              <a:rPr sz="1800" spc="-5" dirty="0">
                <a:latin typeface="Times New Roman"/>
                <a:cs typeface="Times New Roman"/>
              </a:rPr>
              <a:t>convient </a:t>
            </a:r>
            <a:r>
              <a:rPr sz="1800" dirty="0">
                <a:latin typeface="Times New Roman"/>
                <a:cs typeface="Times New Roman"/>
              </a:rPr>
              <a:t>très </a:t>
            </a:r>
            <a:r>
              <a:rPr sz="1800" spc="-5" dirty="0">
                <a:latin typeface="Times New Roman"/>
                <a:cs typeface="Times New Roman"/>
              </a:rPr>
              <a:t>bien </a:t>
            </a:r>
            <a:r>
              <a:rPr sz="1800" spc="-10" dirty="0">
                <a:latin typeface="Times New Roman"/>
                <a:cs typeface="Times New Roman"/>
              </a:rPr>
              <a:t>le  </a:t>
            </a:r>
            <a:r>
              <a:rPr sz="1800" dirty="0">
                <a:latin typeface="Times New Roman"/>
                <a:cs typeface="Times New Roman"/>
              </a:rPr>
              <a:t>scénario de Big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4" name="object 4"/>
          <p:cNvSpPr/>
          <p:nvPr/>
        </p:nvSpPr>
        <p:spPr>
          <a:xfrm>
            <a:off x="3451859" y="4143754"/>
            <a:ext cx="3928872" cy="2714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30986"/>
            <a:ext cx="8808720" cy="197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0" dirty="0">
                <a:solidFill>
                  <a:srgbClr val="006FC0"/>
                </a:solidFill>
                <a:latin typeface="Times New Roman"/>
                <a:cs typeface="Times New Roman"/>
              </a:rPr>
              <a:t>PERSPECTIVES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ET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DOMAINES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</a:t>
            </a:r>
            <a:r>
              <a:rPr sz="2400" b="1" spc="2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Times New Roman"/>
                <a:cs typeface="Times New Roman"/>
              </a:rPr>
              <a:t>’APPLICATION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perspectives </a:t>
            </a:r>
            <a:r>
              <a:rPr sz="2000" spc="-10" dirty="0">
                <a:latin typeface="Times New Roman"/>
                <a:cs typeface="Times New Roman"/>
              </a:rPr>
              <a:t>d’utilisation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ces données </a:t>
            </a:r>
            <a:r>
              <a:rPr sz="2000" dirty="0">
                <a:latin typeface="Times New Roman"/>
                <a:cs typeface="Times New Roman"/>
              </a:rPr>
              <a:t>sont </a:t>
            </a:r>
            <a:r>
              <a:rPr sz="2000" spc="-5" dirty="0">
                <a:latin typeface="Times New Roman"/>
                <a:cs typeface="Times New Roman"/>
              </a:rPr>
              <a:t>énormes, notamment </a:t>
            </a:r>
            <a:r>
              <a:rPr sz="2000" spc="-10" dirty="0">
                <a:latin typeface="Times New Roman"/>
                <a:cs typeface="Times New Roman"/>
              </a:rPr>
              <a:t>pour  </a:t>
            </a:r>
            <a:r>
              <a:rPr sz="2000" spc="-5" dirty="0">
                <a:latin typeface="Times New Roman"/>
                <a:cs typeface="Times New Roman"/>
              </a:rPr>
              <a:t>l’analyse d’opinions politiques,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tendance industrielles, la génomique, </a:t>
            </a:r>
            <a:r>
              <a:rPr sz="2000" spc="-20" dirty="0">
                <a:latin typeface="Times New Roman"/>
                <a:cs typeface="Times New Roman"/>
              </a:rPr>
              <a:t>la  </a:t>
            </a:r>
            <a:r>
              <a:rPr sz="2000" dirty="0">
                <a:latin typeface="Times New Roman"/>
                <a:cs typeface="Times New Roman"/>
              </a:rPr>
              <a:t>lutte </a:t>
            </a:r>
            <a:r>
              <a:rPr sz="2000" spc="-5" dirty="0">
                <a:latin typeface="Times New Roman"/>
                <a:cs typeface="Times New Roman"/>
              </a:rPr>
              <a:t>contre la criminalité et </a:t>
            </a:r>
            <a:r>
              <a:rPr sz="2000" spc="-1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fraude, les méthodes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marketing publicitaire  </a:t>
            </a:r>
            <a:r>
              <a:rPr sz="2000" dirty="0">
                <a:latin typeface="Times New Roman"/>
                <a:cs typeface="Times New Roman"/>
              </a:rPr>
              <a:t>et de vente </a:t>
            </a:r>
            <a:r>
              <a:rPr sz="2000" spc="-5" dirty="0">
                <a:latin typeface="Times New Roman"/>
                <a:cs typeface="Times New Roman"/>
              </a:rPr>
              <a:t>etc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2103" y="2967227"/>
            <a:ext cx="7199376" cy="3656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479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6303" y="1481150"/>
            <a:ext cx="8063230" cy="46355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5080" indent="-342900" algn="just">
              <a:lnSpc>
                <a:spcPct val="90000"/>
              </a:lnSpc>
              <a:spcBef>
                <a:spcPts val="39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La notion </a:t>
            </a:r>
            <a:r>
              <a:rPr sz="2400" spc="-10" dirty="0">
                <a:latin typeface="Times New Roman"/>
                <a:cs typeface="Times New Roman"/>
              </a:rPr>
              <a:t>de </a:t>
            </a:r>
            <a:r>
              <a:rPr sz="2400" dirty="0">
                <a:latin typeface="Times New Roman"/>
                <a:cs typeface="Times New Roman"/>
              </a:rPr>
              <a:t>Big Data est un </a:t>
            </a:r>
            <a:r>
              <a:rPr sz="2400" spc="-5" dirty="0">
                <a:latin typeface="Times New Roman"/>
                <a:cs typeface="Times New Roman"/>
              </a:rPr>
              <a:t>concept s’étant popularisé </a:t>
            </a:r>
            <a:r>
              <a:rPr sz="2400" spc="-15" dirty="0">
                <a:latin typeface="Times New Roman"/>
                <a:cs typeface="Times New Roman"/>
              </a:rPr>
              <a:t>en  </a:t>
            </a:r>
            <a:r>
              <a:rPr sz="2400" dirty="0">
                <a:latin typeface="Times New Roman"/>
                <a:cs typeface="Times New Roman"/>
              </a:rPr>
              <a:t>2012 pour </a:t>
            </a:r>
            <a:r>
              <a:rPr sz="2400" spc="-5" dirty="0">
                <a:latin typeface="Times New Roman"/>
                <a:cs typeface="Times New Roman"/>
              </a:rPr>
              <a:t>traduire </a:t>
            </a:r>
            <a:r>
              <a:rPr sz="2400" dirty="0">
                <a:latin typeface="Times New Roman"/>
                <a:cs typeface="Times New Roman"/>
              </a:rPr>
              <a:t>le </a:t>
            </a:r>
            <a:r>
              <a:rPr sz="2400" spc="-5" dirty="0">
                <a:latin typeface="Times New Roman"/>
                <a:cs typeface="Times New Roman"/>
              </a:rPr>
              <a:t>fait </a:t>
            </a:r>
            <a:r>
              <a:rPr sz="2400" dirty="0">
                <a:latin typeface="Times New Roman"/>
                <a:cs typeface="Times New Roman"/>
              </a:rPr>
              <a:t>que </a:t>
            </a:r>
            <a:r>
              <a:rPr sz="2400" spc="-5" dirty="0">
                <a:latin typeface="Times New Roman"/>
                <a:cs typeface="Times New Roman"/>
              </a:rPr>
              <a:t>les entreprises </a:t>
            </a:r>
            <a:r>
              <a:rPr sz="2400" dirty="0">
                <a:latin typeface="Times New Roman"/>
                <a:cs typeface="Times New Roman"/>
              </a:rPr>
              <a:t>sont confrontées à  </a:t>
            </a:r>
            <a:r>
              <a:rPr sz="2400" spc="-5" dirty="0">
                <a:latin typeface="Times New Roman"/>
                <a:cs typeface="Times New Roman"/>
              </a:rPr>
              <a:t>des volumes </a:t>
            </a:r>
            <a:r>
              <a:rPr sz="2400" dirty="0">
                <a:latin typeface="Times New Roman"/>
                <a:cs typeface="Times New Roman"/>
              </a:rPr>
              <a:t>de données à </a:t>
            </a:r>
            <a:r>
              <a:rPr sz="2400" spc="-5" dirty="0">
                <a:latin typeface="Times New Roman"/>
                <a:cs typeface="Times New Roman"/>
              </a:rPr>
              <a:t>traiter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plus </a:t>
            </a:r>
            <a:r>
              <a:rPr sz="2400" dirty="0">
                <a:latin typeface="Times New Roman"/>
                <a:cs typeface="Times New Roman"/>
              </a:rPr>
              <a:t>en plus </a:t>
            </a:r>
            <a:r>
              <a:rPr sz="2400" spc="-5" dirty="0">
                <a:latin typeface="Times New Roman"/>
                <a:cs typeface="Times New Roman"/>
              </a:rPr>
              <a:t>considérables  </a:t>
            </a:r>
            <a:r>
              <a:rPr sz="2400" dirty="0">
                <a:latin typeface="Times New Roman"/>
                <a:cs typeface="Times New Roman"/>
              </a:rPr>
              <a:t>et présentant un fort enjeux </a:t>
            </a:r>
            <a:r>
              <a:rPr sz="2400" spc="-5" dirty="0">
                <a:latin typeface="Times New Roman"/>
                <a:cs typeface="Times New Roman"/>
              </a:rPr>
              <a:t>commercial </a:t>
            </a:r>
            <a:r>
              <a:rPr sz="2400" dirty="0">
                <a:latin typeface="Times New Roman"/>
                <a:cs typeface="Times New Roman"/>
              </a:rPr>
              <a:t>et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marketing.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59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Ces Grosses </a:t>
            </a:r>
            <a:r>
              <a:rPr sz="2400" dirty="0">
                <a:latin typeface="Times New Roman"/>
                <a:cs typeface="Times New Roman"/>
              </a:rPr>
              <a:t>Données en </a:t>
            </a:r>
            <a:r>
              <a:rPr sz="2400" spc="-5" dirty="0">
                <a:latin typeface="Times New Roman"/>
                <a:cs typeface="Times New Roman"/>
              </a:rPr>
              <a:t>deviennent </a:t>
            </a:r>
            <a:r>
              <a:rPr sz="2400" spc="-10" dirty="0">
                <a:latin typeface="Times New Roman"/>
                <a:cs typeface="Times New Roman"/>
              </a:rPr>
              <a:t>difficiles </a:t>
            </a:r>
            <a:r>
              <a:rPr sz="2400" dirty="0">
                <a:latin typeface="Times New Roman"/>
                <a:cs typeface="Times New Roman"/>
              </a:rPr>
              <a:t>à </a:t>
            </a:r>
            <a:r>
              <a:rPr sz="2400" spc="-5" dirty="0">
                <a:latin typeface="Times New Roman"/>
                <a:cs typeface="Times New Roman"/>
              </a:rPr>
              <a:t>travailler avec  des </a:t>
            </a:r>
            <a:r>
              <a:rPr sz="2400" dirty="0">
                <a:latin typeface="Times New Roman"/>
                <a:cs typeface="Times New Roman"/>
              </a:rPr>
              <a:t>outils classiques </a:t>
            </a:r>
            <a:r>
              <a:rPr sz="2400" spc="-5" dirty="0">
                <a:latin typeface="Times New Roman"/>
                <a:cs typeface="Times New Roman"/>
              </a:rPr>
              <a:t>de </a:t>
            </a:r>
            <a:r>
              <a:rPr sz="2400" dirty="0">
                <a:latin typeface="Times New Roman"/>
                <a:cs typeface="Times New Roman"/>
              </a:rPr>
              <a:t>gestion </a:t>
            </a:r>
            <a:r>
              <a:rPr sz="2400" spc="-5" dirty="0">
                <a:latin typeface="Times New Roman"/>
                <a:cs typeface="Times New Roman"/>
              </a:rPr>
              <a:t>de base de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données.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Il </a:t>
            </a:r>
            <a:r>
              <a:rPr sz="2400" spc="-5" dirty="0">
                <a:latin typeface="Times New Roman"/>
                <a:cs typeface="Times New Roman"/>
              </a:rPr>
              <a:t>s’agit donc </a:t>
            </a:r>
            <a:r>
              <a:rPr sz="2400" dirty="0">
                <a:latin typeface="Times New Roman"/>
                <a:cs typeface="Times New Roman"/>
              </a:rPr>
              <a:t>d’un </a:t>
            </a:r>
            <a:r>
              <a:rPr sz="2400" spc="-5" dirty="0">
                <a:latin typeface="Times New Roman"/>
                <a:cs typeface="Times New Roman"/>
              </a:rPr>
              <a:t>ensemble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b="1" spc="-5" dirty="0">
                <a:latin typeface="Times New Roman"/>
                <a:cs typeface="Times New Roman"/>
              </a:rPr>
              <a:t>technologies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b="1" spc="-10" dirty="0">
                <a:latin typeface="Times New Roman"/>
                <a:cs typeface="Times New Roman"/>
              </a:rPr>
              <a:t>d’architecture</a:t>
            </a:r>
            <a:r>
              <a:rPr sz="2400" spc="-10" dirty="0">
                <a:latin typeface="Times New Roman"/>
                <a:cs typeface="Times New Roman"/>
              </a:rPr>
              <a:t>,  </a:t>
            </a:r>
            <a:r>
              <a:rPr sz="2400" spc="-5" dirty="0">
                <a:latin typeface="Times New Roman"/>
                <a:cs typeface="Times New Roman"/>
              </a:rPr>
              <a:t>d’</a:t>
            </a:r>
            <a:r>
              <a:rPr sz="2400" b="1" spc="-5" dirty="0">
                <a:latin typeface="Times New Roman"/>
                <a:cs typeface="Times New Roman"/>
              </a:rPr>
              <a:t>outils </a:t>
            </a:r>
            <a:r>
              <a:rPr sz="2400" dirty="0">
                <a:latin typeface="Times New Roman"/>
                <a:cs typeface="Times New Roman"/>
              </a:rPr>
              <a:t>et de </a:t>
            </a:r>
            <a:r>
              <a:rPr sz="2400" b="1" spc="-15" dirty="0">
                <a:latin typeface="Times New Roman"/>
                <a:cs typeface="Times New Roman"/>
              </a:rPr>
              <a:t>procédures </a:t>
            </a:r>
            <a:r>
              <a:rPr sz="2400" spc="-5" dirty="0">
                <a:latin typeface="Times New Roman"/>
                <a:cs typeface="Times New Roman"/>
              </a:rPr>
              <a:t>permettant </a:t>
            </a:r>
            <a:r>
              <a:rPr sz="2400" dirty="0">
                <a:latin typeface="Times New Roman"/>
                <a:cs typeface="Times New Roman"/>
              </a:rPr>
              <a:t>à une </a:t>
            </a:r>
            <a:r>
              <a:rPr sz="2400" spc="-10" dirty="0">
                <a:latin typeface="Times New Roman"/>
                <a:cs typeface="Times New Roman"/>
              </a:rPr>
              <a:t>organisation </a:t>
            </a:r>
            <a:r>
              <a:rPr sz="2400" dirty="0">
                <a:latin typeface="Times New Roman"/>
                <a:cs typeface="Times New Roman"/>
              </a:rPr>
              <a:t>de  </a:t>
            </a:r>
            <a:r>
              <a:rPr sz="2400" b="1" spc="-5" dirty="0">
                <a:latin typeface="Times New Roman"/>
                <a:cs typeface="Times New Roman"/>
              </a:rPr>
              <a:t>très rapidement capter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traiter </a:t>
            </a:r>
            <a:r>
              <a:rPr sz="2400" dirty="0">
                <a:latin typeface="Times New Roman"/>
                <a:cs typeface="Times New Roman"/>
              </a:rPr>
              <a:t>et </a:t>
            </a:r>
            <a:r>
              <a:rPr sz="2400" b="1" spc="-5" dirty="0">
                <a:latin typeface="Times New Roman"/>
                <a:cs typeface="Times New Roman"/>
              </a:rPr>
              <a:t>analyser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b="1" spc="-5" dirty="0">
                <a:latin typeface="Times New Roman"/>
                <a:cs typeface="Times New Roman"/>
              </a:rPr>
              <a:t>larges </a:t>
            </a:r>
            <a:r>
              <a:rPr sz="2400" b="1" spc="5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quantités </a:t>
            </a:r>
            <a:r>
              <a:rPr sz="2400" spc="-5" dirty="0">
                <a:latin typeface="Times New Roman"/>
                <a:cs typeface="Times New Roman"/>
              </a:rPr>
              <a:t>et </a:t>
            </a:r>
            <a:r>
              <a:rPr sz="2400" b="1" dirty="0">
                <a:latin typeface="Times New Roman"/>
                <a:cs typeface="Times New Roman"/>
              </a:rPr>
              <a:t>contenus </a:t>
            </a:r>
            <a:r>
              <a:rPr sz="2400" b="1" spc="-5" dirty="0">
                <a:latin typeface="Times New Roman"/>
                <a:cs typeface="Times New Roman"/>
              </a:rPr>
              <a:t>hétérogènes </a:t>
            </a:r>
            <a:r>
              <a:rPr sz="2400" dirty="0">
                <a:latin typeface="Times New Roman"/>
                <a:cs typeface="Times New Roman"/>
              </a:rPr>
              <a:t>et </a:t>
            </a:r>
            <a:r>
              <a:rPr sz="2400" b="1" spc="-5" dirty="0">
                <a:latin typeface="Times New Roman"/>
                <a:cs typeface="Times New Roman"/>
              </a:rPr>
              <a:t>changeants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dirty="0">
                <a:latin typeface="Times New Roman"/>
                <a:cs typeface="Times New Roman"/>
              </a:rPr>
              <a:t>et d’en  extraire </a:t>
            </a:r>
            <a:r>
              <a:rPr sz="2400" spc="-5" dirty="0">
                <a:latin typeface="Times New Roman"/>
                <a:cs typeface="Times New Roman"/>
              </a:rPr>
              <a:t>les </a:t>
            </a:r>
            <a:r>
              <a:rPr sz="2400" b="1" dirty="0">
                <a:latin typeface="Times New Roman"/>
                <a:cs typeface="Times New Roman"/>
              </a:rPr>
              <a:t>informations pertinentes </a:t>
            </a:r>
            <a:r>
              <a:rPr sz="2400" dirty="0">
                <a:latin typeface="Times New Roman"/>
                <a:cs typeface="Times New Roman"/>
              </a:rPr>
              <a:t>à un </a:t>
            </a:r>
            <a:r>
              <a:rPr sz="2400" b="1" dirty="0">
                <a:latin typeface="Times New Roman"/>
                <a:cs typeface="Times New Roman"/>
              </a:rPr>
              <a:t>coût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accessible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5732" y="350646"/>
            <a:ext cx="4228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BIG </a:t>
            </a:r>
            <a:r>
              <a:rPr spc="-140" dirty="0"/>
              <a:t>DATA:</a:t>
            </a:r>
            <a:r>
              <a:rPr spc="-45" dirty="0"/>
              <a:t> </a:t>
            </a:r>
            <a:r>
              <a:rPr spc="-5" dirty="0"/>
              <a:t>Définition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4162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Santé</a:t>
            </a:r>
            <a:r>
              <a:rPr sz="2400" b="1" spc="-5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13432" y="1417318"/>
            <a:ext cx="4287012" cy="541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8720" cy="496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Santé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20"/>
              </a:spcBef>
              <a:buFont typeface="Arial"/>
              <a:buChar char="•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Analyse des </a:t>
            </a:r>
            <a:r>
              <a:rPr sz="2000" spc="-5" dirty="0">
                <a:latin typeface="Times New Roman"/>
                <a:cs typeface="Times New Roman"/>
              </a:rPr>
              <a:t>données globales des patients et des résultats </a:t>
            </a:r>
            <a:r>
              <a:rPr sz="2000" dirty="0">
                <a:latin typeface="Times New Roman"/>
                <a:cs typeface="Times New Roman"/>
              </a:rPr>
              <a:t>pour </a:t>
            </a:r>
            <a:r>
              <a:rPr sz="2000" spc="-5" dirty="0">
                <a:latin typeface="Times New Roman"/>
                <a:cs typeface="Times New Roman"/>
              </a:rPr>
              <a:t>comparer  l'efficacité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différentes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interventions.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6350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Analyse des </a:t>
            </a:r>
            <a:r>
              <a:rPr sz="2000" spc="-5" dirty="0">
                <a:latin typeface="Times New Roman"/>
                <a:cs typeface="Times New Roman"/>
              </a:rPr>
              <a:t>résultats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santé d’une population pour prévoir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maladies </a:t>
            </a:r>
            <a:r>
              <a:rPr sz="2000" spc="-15" dirty="0">
                <a:latin typeface="Times New Roman"/>
                <a:cs typeface="Times New Roman"/>
              </a:rPr>
              <a:t>et  </a:t>
            </a:r>
            <a:r>
              <a:rPr sz="200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épidémies, savoir les causes environnementales et prendre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prévention  </a:t>
            </a:r>
            <a:r>
              <a:rPr sz="2000" dirty="0">
                <a:latin typeface="Times New Roman"/>
                <a:cs typeface="Times New Roman"/>
              </a:rPr>
              <a:t>nécessaire dans </a:t>
            </a:r>
            <a:r>
              <a:rPr sz="2000" spc="-5" dirty="0">
                <a:latin typeface="Times New Roman"/>
                <a:cs typeface="Times New Roman"/>
              </a:rPr>
              <a:t>les stages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primaires.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Déploiement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10" dirty="0">
                <a:latin typeface="Times New Roman"/>
                <a:cs typeface="Times New Roman"/>
              </a:rPr>
              <a:t>systèmes </a:t>
            </a:r>
            <a:r>
              <a:rPr sz="2000" spc="-5" dirty="0">
                <a:latin typeface="Times New Roman"/>
                <a:cs typeface="Times New Roman"/>
              </a:rPr>
              <a:t>d'aide </a:t>
            </a:r>
            <a:r>
              <a:rPr sz="2000" dirty="0">
                <a:latin typeface="Times New Roman"/>
                <a:cs typeface="Times New Roman"/>
              </a:rPr>
              <a:t>à </a:t>
            </a:r>
            <a:r>
              <a:rPr sz="2000" spc="-5" dirty="0">
                <a:latin typeface="Times New Roman"/>
                <a:cs typeface="Times New Roman"/>
              </a:rPr>
              <a:t>la décision clinique </a:t>
            </a:r>
            <a:r>
              <a:rPr sz="2000" dirty="0">
                <a:latin typeface="Times New Roman"/>
                <a:cs typeface="Times New Roman"/>
              </a:rPr>
              <a:t>pour </a:t>
            </a:r>
            <a:r>
              <a:rPr sz="2000" spc="-5" dirty="0">
                <a:latin typeface="Times New Roman"/>
                <a:cs typeface="Times New Roman"/>
              </a:rPr>
              <a:t>améliorer  l'efficacité et la </a:t>
            </a:r>
            <a:r>
              <a:rPr sz="2000" dirty="0">
                <a:latin typeface="Times New Roman"/>
                <a:cs typeface="Times New Roman"/>
              </a:rPr>
              <a:t>qualité des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opérations.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Télésurveillance des patients. </a:t>
            </a: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10" dirty="0">
                <a:latin typeface="Times New Roman"/>
                <a:cs typeface="Times New Roman"/>
              </a:rPr>
              <a:t>collecte </a:t>
            </a:r>
            <a:r>
              <a:rPr sz="2000" dirty="0">
                <a:latin typeface="Times New Roman"/>
                <a:cs typeface="Times New Roman"/>
              </a:rPr>
              <a:t>de données </a:t>
            </a:r>
            <a:r>
              <a:rPr sz="2000" spc="-5" dirty="0">
                <a:latin typeface="Times New Roman"/>
                <a:cs typeface="Times New Roman"/>
              </a:rPr>
              <a:t>pour les patients  souffrants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maladies chroniques </a:t>
            </a:r>
            <a:r>
              <a:rPr sz="2000" spc="-10" dirty="0">
                <a:latin typeface="Times New Roman"/>
                <a:cs typeface="Times New Roman"/>
              </a:rPr>
              <a:t>et </a:t>
            </a:r>
            <a:r>
              <a:rPr sz="2000" spc="-5" dirty="0">
                <a:latin typeface="Times New Roman"/>
                <a:cs typeface="Times New Roman"/>
              </a:rPr>
              <a:t>l'analyse </a:t>
            </a:r>
            <a:r>
              <a:rPr sz="2000" dirty="0">
                <a:latin typeface="Times New Roman"/>
                <a:cs typeface="Times New Roman"/>
              </a:rPr>
              <a:t>des données </a:t>
            </a:r>
            <a:r>
              <a:rPr sz="2000" spc="-5" dirty="0">
                <a:latin typeface="Times New Roman"/>
                <a:cs typeface="Times New Roman"/>
              </a:rPr>
              <a:t>résultant </a:t>
            </a:r>
            <a:r>
              <a:rPr sz="2000" spc="-10" dirty="0">
                <a:latin typeface="Times New Roman"/>
                <a:cs typeface="Times New Roman"/>
              </a:rPr>
              <a:t>pour  </a:t>
            </a:r>
            <a:r>
              <a:rPr sz="2000" spc="-5" dirty="0">
                <a:latin typeface="Times New Roman"/>
                <a:cs typeface="Times New Roman"/>
              </a:rPr>
              <a:t>surveiller la conformité et </a:t>
            </a:r>
            <a:r>
              <a:rPr sz="2000" dirty="0">
                <a:latin typeface="Times New Roman"/>
                <a:cs typeface="Times New Roman"/>
              </a:rPr>
              <a:t>pour </a:t>
            </a:r>
            <a:r>
              <a:rPr sz="2000" spc="-5" dirty="0">
                <a:latin typeface="Times New Roman"/>
                <a:cs typeface="Times New Roman"/>
              </a:rPr>
              <a:t>améliorer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futures options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médicaments  </a:t>
            </a:r>
            <a:r>
              <a:rPr sz="2000" dirty="0">
                <a:latin typeface="Times New Roman"/>
                <a:cs typeface="Times New Roman"/>
              </a:rPr>
              <a:t>et de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traitement.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9355" cy="5332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3993515" indent="-342265" algn="r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Marketing</a:t>
            </a:r>
            <a:r>
              <a:rPr sz="2400" b="1" spc="-8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86385" marR="4055745" lvl="1" indent="-286385" algn="r">
              <a:lnSpc>
                <a:spcPct val="100000"/>
              </a:lnSpc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Plus </a:t>
            </a:r>
            <a:r>
              <a:rPr sz="2000" spc="-5" dirty="0">
                <a:latin typeface="Times New Roman"/>
                <a:cs typeface="Times New Roman"/>
              </a:rPr>
              <a:t>d’intelligence </a:t>
            </a:r>
            <a:r>
              <a:rPr sz="2000" spc="5" dirty="0">
                <a:latin typeface="Times New Roman"/>
                <a:cs typeface="Times New Roman"/>
              </a:rPr>
              <a:t>pour </a:t>
            </a:r>
            <a:r>
              <a:rPr sz="2000" dirty="0">
                <a:latin typeface="Times New Roman"/>
                <a:cs typeface="Times New Roman"/>
              </a:rPr>
              <a:t>plus de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ventes.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715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Analyse </a:t>
            </a:r>
            <a:r>
              <a:rPr sz="2000" b="1" spc="-5" dirty="0">
                <a:solidFill>
                  <a:srgbClr val="0F243E"/>
                </a:solidFill>
                <a:latin typeface="Times New Roman"/>
                <a:cs typeface="Times New Roman"/>
              </a:rPr>
              <a:t>prédictive </a:t>
            </a: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: </a:t>
            </a:r>
            <a:r>
              <a:rPr sz="200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analysant l’historique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achats du client ou les  fichiers Logs </a:t>
            </a:r>
            <a:r>
              <a:rPr sz="2000" dirty="0">
                <a:latin typeface="Times New Roman"/>
                <a:cs typeface="Times New Roman"/>
              </a:rPr>
              <a:t>qui </a:t>
            </a:r>
            <a:r>
              <a:rPr sz="2000" spc="-5" dirty="0">
                <a:latin typeface="Times New Roman"/>
                <a:cs typeface="Times New Roman"/>
              </a:rPr>
              <a:t>contiennent les pages visitées, l’entreprise peut prévoir </a:t>
            </a:r>
            <a:r>
              <a:rPr sz="2000" spc="-15" dirty="0">
                <a:latin typeface="Times New Roman"/>
                <a:cs typeface="Times New Roman"/>
              </a:rPr>
              <a:t>ce  </a:t>
            </a:r>
            <a:r>
              <a:rPr sz="2000" spc="5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le client cherche et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mettre </a:t>
            </a: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zones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10" dirty="0">
                <a:latin typeface="Times New Roman"/>
                <a:cs typeface="Times New Roman"/>
              </a:rPr>
              <a:t>offres </a:t>
            </a:r>
            <a:r>
              <a:rPr sz="2000" spc="-5" dirty="0">
                <a:latin typeface="Times New Roman"/>
                <a:cs typeface="Times New Roman"/>
              </a:rPr>
              <a:t>et publicités afin  </a:t>
            </a:r>
            <a:r>
              <a:rPr sz="2000" dirty="0">
                <a:latin typeface="Times New Roman"/>
                <a:cs typeface="Times New Roman"/>
              </a:rPr>
              <a:t>d’augmenter </a:t>
            </a:r>
            <a:r>
              <a:rPr sz="2000" spc="-5" dirty="0">
                <a:latin typeface="Times New Roman"/>
                <a:cs typeface="Times New Roman"/>
              </a:rPr>
              <a:t>les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achats.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Analyse des </a:t>
            </a:r>
            <a:r>
              <a:rPr sz="2000" b="1" spc="-5" dirty="0">
                <a:solidFill>
                  <a:srgbClr val="0F243E"/>
                </a:solidFill>
                <a:latin typeface="Times New Roman"/>
                <a:cs typeface="Times New Roman"/>
              </a:rPr>
              <a:t>sentiments </a:t>
            </a: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: </a:t>
            </a:r>
            <a:r>
              <a:rPr sz="2000" spc="-5" dirty="0">
                <a:latin typeface="Times New Roman"/>
                <a:cs typeface="Times New Roman"/>
              </a:rPr>
              <a:t>De Nombreuses sociétés utilisent les échanges </a:t>
            </a:r>
            <a:r>
              <a:rPr sz="2000" dirty="0">
                <a:latin typeface="Times New Roman"/>
                <a:cs typeface="Times New Roman"/>
              </a:rPr>
              <a:t>sur  les </a:t>
            </a:r>
            <a:r>
              <a:rPr sz="2000" spc="-5" dirty="0">
                <a:latin typeface="Times New Roman"/>
                <a:cs typeface="Times New Roman"/>
              </a:rPr>
              <a:t>réseaux sociaux </a:t>
            </a:r>
            <a:r>
              <a:rPr sz="2000" spc="-10" dirty="0">
                <a:latin typeface="Times New Roman"/>
                <a:cs typeface="Times New Roman"/>
              </a:rPr>
              <a:t>comme </a:t>
            </a:r>
            <a:r>
              <a:rPr sz="2000" spc="-5" dirty="0">
                <a:latin typeface="Times New Roman"/>
                <a:cs typeface="Times New Roman"/>
              </a:rPr>
              <a:t>le reflet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l’opinion publique. Celle-ci devient </a:t>
            </a:r>
            <a:r>
              <a:rPr sz="2000" dirty="0">
                <a:latin typeface="Times New Roman"/>
                <a:cs typeface="Times New Roman"/>
              </a:rPr>
              <a:t>une  nouvelle </a:t>
            </a:r>
            <a:r>
              <a:rPr sz="2000" spc="-5" dirty="0">
                <a:latin typeface="Times New Roman"/>
                <a:cs typeface="Times New Roman"/>
              </a:rPr>
              <a:t>source d’informations </a:t>
            </a:r>
            <a:r>
              <a:rPr sz="2000" spc="-10" dirty="0">
                <a:latin typeface="Times New Roman"/>
                <a:cs typeface="Times New Roman"/>
              </a:rPr>
              <a:t>en temps </a:t>
            </a:r>
            <a:r>
              <a:rPr sz="2000" dirty="0">
                <a:latin typeface="Times New Roman"/>
                <a:cs typeface="Times New Roman"/>
              </a:rPr>
              <a:t>réel </a:t>
            </a:r>
            <a:r>
              <a:rPr sz="2000" spc="-5" dirty="0">
                <a:latin typeface="Times New Roman"/>
                <a:cs typeface="Times New Roman"/>
              </a:rPr>
              <a:t>directement fournie par </a:t>
            </a:r>
            <a:r>
              <a:rPr sz="2000" spc="-20" dirty="0">
                <a:latin typeface="Times New Roman"/>
                <a:cs typeface="Times New Roman"/>
              </a:rPr>
              <a:t>le  </a:t>
            </a:r>
            <a:r>
              <a:rPr sz="2000" spc="-15" dirty="0">
                <a:latin typeface="Times New Roman"/>
                <a:cs typeface="Times New Roman"/>
              </a:rPr>
              <a:t>consommateur. </a:t>
            </a:r>
            <a:r>
              <a:rPr sz="2000" spc="-5" dirty="0">
                <a:latin typeface="Times New Roman"/>
                <a:cs typeface="Times New Roman"/>
              </a:rPr>
              <a:t>Les questions d’e-réputation </a:t>
            </a:r>
            <a:r>
              <a:rPr sz="2000" dirty="0">
                <a:latin typeface="Times New Roman"/>
                <a:cs typeface="Times New Roman"/>
              </a:rPr>
              <a:t>« à quoi est </a:t>
            </a:r>
            <a:r>
              <a:rPr sz="2000" spc="-5" dirty="0">
                <a:latin typeface="Times New Roman"/>
                <a:cs typeface="Times New Roman"/>
              </a:rPr>
              <a:t>associée mon </a:t>
            </a:r>
            <a:r>
              <a:rPr sz="2000" spc="-10" dirty="0">
                <a:latin typeface="Times New Roman"/>
                <a:cs typeface="Times New Roman"/>
              </a:rPr>
              <a:t>image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  <a:p>
            <a:pPr marL="756285" marR="5080" algn="just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» </a:t>
            </a:r>
            <a:r>
              <a:rPr sz="2000" spc="-5" dirty="0">
                <a:latin typeface="Times New Roman"/>
                <a:cs typeface="Times New Roman"/>
              </a:rPr>
              <a:t>ou </a:t>
            </a:r>
            <a:r>
              <a:rPr sz="2000" dirty="0">
                <a:latin typeface="Times New Roman"/>
                <a:cs typeface="Times New Roman"/>
              </a:rPr>
              <a:t>« </a:t>
            </a:r>
            <a:r>
              <a:rPr sz="2000" spc="-5" dirty="0">
                <a:latin typeface="Times New Roman"/>
                <a:cs typeface="Times New Roman"/>
              </a:rPr>
              <a:t>comment </a:t>
            </a:r>
            <a:r>
              <a:rPr sz="2000" dirty="0">
                <a:latin typeface="Times New Roman"/>
                <a:cs typeface="Times New Roman"/>
              </a:rPr>
              <a:t>est </a:t>
            </a:r>
            <a:r>
              <a:rPr sz="2000" spc="-5" dirty="0">
                <a:latin typeface="Times New Roman"/>
                <a:cs typeface="Times New Roman"/>
              </a:rPr>
              <a:t>accueilli le </a:t>
            </a:r>
            <a:r>
              <a:rPr sz="2000" dirty="0">
                <a:latin typeface="Times New Roman"/>
                <a:cs typeface="Times New Roman"/>
              </a:rPr>
              <a:t>nouveau produit que </a:t>
            </a:r>
            <a:r>
              <a:rPr sz="2000" spc="-5" dirty="0">
                <a:latin typeface="Times New Roman"/>
                <a:cs typeface="Times New Roman"/>
              </a:rPr>
              <a:t>je viens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lancer </a:t>
            </a:r>
            <a:r>
              <a:rPr sz="2000" dirty="0">
                <a:latin typeface="Times New Roman"/>
                <a:cs typeface="Times New Roman"/>
              </a:rPr>
              <a:t>? »  peuvent </a:t>
            </a:r>
            <a:r>
              <a:rPr sz="2000" spc="-5" dirty="0">
                <a:latin typeface="Times New Roman"/>
                <a:cs typeface="Times New Roman"/>
              </a:rPr>
              <a:t>être analysées avec ces données. Le Big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permet </a:t>
            </a:r>
            <a:r>
              <a:rPr sz="2000" dirty="0">
                <a:latin typeface="Times New Roman"/>
                <a:cs typeface="Times New Roman"/>
              </a:rPr>
              <a:t>de prendre </a:t>
            </a:r>
            <a:r>
              <a:rPr sz="2000" spc="-5" dirty="0">
                <a:latin typeface="Times New Roman"/>
                <a:cs typeface="Times New Roman"/>
              </a:rPr>
              <a:t>le   pouls quasiment </a:t>
            </a:r>
            <a:r>
              <a:rPr sz="200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direct, mesurer l’impact </a:t>
            </a:r>
            <a:r>
              <a:rPr sz="2000" dirty="0">
                <a:latin typeface="Times New Roman"/>
                <a:cs typeface="Times New Roman"/>
              </a:rPr>
              <a:t>de sa </a:t>
            </a:r>
            <a:r>
              <a:rPr sz="2000" spc="-5" dirty="0">
                <a:latin typeface="Times New Roman"/>
                <a:cs typeface="Times New Roman"/>
              </a:rPr>
              <a:t>marque, savoir comment </a:t>
            </a:r>
            <a:r>
              <a:rPr sz="2000" spc="-10" dirty="0">
                <a:latin typeface="Times New Roman"/>
                <a:cs typeface="Times New Roman"/>
              </a:rPr>
              <a:t>est  </a:t>
            </a:r>
            <a:r>
              <a:rPr sz="2000" dirty="0">
                <a:latin typeface="Times New Roman"/>
                <a:cs typeface="Times New Roman"/>
              </a:rPr>
              <a:t>perçue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société par </a:t>
            </a: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public </a:t>
            </a:r>
            <a:r>
              <a:rPr sz="2000" spc="-5" dirty="0">
                <a:latin typeface="Times New Roman"/>
                <a:cs typeface="Times New Roman"/>
              </a:rPr>
              <a:t>et </a:t>
            </a:r>
            <a:r>
              <a:rPr sz="2000" dirty="0">
                <a:latin typeface="Times New Roman"/>
                <a:cs typeface="Times New Roman"/>
              </a:rPr>
              <a:t>anticiper </a:t>
            </a:r>
            <a:r>
              <a:rPr sz="2000" spc="-5" dirty="0">
                <a:latin typeface="Times New Roman"/>
                <a:cs typeface="Times New Roman"/>
              </a:rPr>
              <a:t>les mauvaises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critiques.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9355" cy="313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Marketing</a:t>
            </a:r>
            <a:r>
              <a:rPr sz="2400" b="1" spc="-7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20"/>
              </a:spcBef>
              <a:buFont typeface="Arial"/>
              <a:buChar char="•"/>
              <a:tabLst>
                <a:tab pos="756920" algn="l"/>
              </a:tabLst>
            </a:pP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Analyse </a:t>
            </a:r>
            <a:r>
              <a:rPr sz="2000" b="1" spc="-5" dirty="0">
                <a:solidFill>
                  <a:srgbClr val="0F243E"/>
                </a:solidFill>
                <a:latin typeface="Times New Roman"/>
                <a:cs typeface="Times New Roman"/>
              </a:rPr>
              <a:t>des comportements </a:t>
            </a:r>
            <a:r>
              <a:rPr sz="2000" b="1" dirty="0">
                <a:solidFill>
                  <a:srgbClr val="0F243E"/>
                </a:solidFill>
                <a:latin typeface="Times New Roman"/>
                <a:cs typeface="Times New Roman"/>
              </a:rPr>
              <a:t>: </a:t>
            </a:r>
            <a:r>
              <a:rPr sz="2000" spc="-25" dirty="0">
                <a:latin typeface="Times New Roman"/>
                <a:cs typeface="Times New Roman"/>
              </a:rPr>
              <a:t>L’analyse </a:t>
            </a:r>
            <a:r>
              <a:rPr sz="2000" spc="-5" dirty="0">
                <a:latin typeface="Times New Roman"/>
                <a:cs typeface="Times New Roman"/>
              </a:rPr>
              <a:t>du comportement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clients </a:t>
            </a:r>
            <a:r>
              <a:rPr sz="2000" spc="-15" dirty="0">
                <a:latin typeface="Times New Roman"/>
                <a:cs typeface="Times New Roman"/>
              </a:rPr>
              <a:t>en  </a:t>
            </a:r>
            <a:r>
              <a:rPr sz="2000" spc="-5" dirty="0">
                <a:latin typeface="Times New Roman"/>
                <a:cs typeface="Times New Roman"/>
              </a:rPr>
              <a:t>magasin permet d’améliorer l’aménagement du magasin, le </a:t>
            </a:r>
            <a:r>
              <a:rPr sz="2000" spc="-10" dirty="0">
                <a:latin typeface="Times New Roman"/>
                <a:cs typeface="Times New Roman"/>
              </a:rPr>
              <a:t>mix </a:t>
            </a:r>
            <a:r>
              <a:rPr sz="2000" dirty="0">
                <a:latin typeface="Times New Roman"/>
                <a:cs typeface="Times New Roman"/>
              </a:rPr>
              <a:t>produit </a:t>
            </a:r>
            <a:r>
              <a:rPr sz="2000" spc="-5" dirty="0">
                <a:latin typeface="Times New Roman"/>
                <a:cs typeface="Times New Roman"/>
              </a:rPr>
              <a:t>et </a:t>
            </a:r>
            <a:r>
              <a:rPr sz="2000" spc="-20" dirty="0">
                <a:latin typeface="Times New Roman"/>
                <a:cs typeface="Times New Roman"/>
              </a:rPr>
              <a:t>la  </a:t>
            </a:r>
            <a:r>
              <a:rPr sz="2000" spc="-5" dirty="0">
                <a:latin typeface="Times New Roman"/>
                <a:cs typeface="Times New Roman"/>
              </a:rPr>
              <a:t>disposition des produits dans les rayons </a:t>
            </a:r>
            <a:r>
              <a:rPr sz="2000" spc="-10" dirty="0">
                <a:latin typeface="Times New Roman"/>
                <a:cs typeface="Times New Roman"/>
              </a:rPr>
              <a:t>et </a:t>
            </a:r>
            <a:r>
              <a:rPr sz="2000" spc="-5" dirty="0">
                <a:latin typeface="Times New Roman"/>
                <a:cs typeface="Times New Roman"/>
              </a:rPr>
              <a:t>sur les étagères. Les dernières  innovations ont également permis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suivre les habitudes </a:t>
            </a:r>
            <a:r>
              <a:rPr sz="2000" dirty="0">
                <a:latin typeface="Times New Roman"/>
                <a:cs typeface="Times New Roman"/>
              </a:rPr>
              <a:t>d’achat </a:t>
            </a:r>
            <a:r>
              <a:rPr sz="2000" spc="-5" dirty="0">
                <a:latin typeface="Times New Roman"/>
                <a:cs typeface="Times New Roman"/>
              </a:rPr>
              <a:t>(compter </a:t>
            </a:r>
            <a:r>
              <a:rPr sz="2000" spc="-20" dirty="0">
                <a:latin typeface="Times New Roman"/>
                <a:cs typeface="Times New Roman"/>
              </a:rPr>
              <a:t>le  </a:t>
            </a:r>
            <a:r>
              <a:rPr sz="2000" dirty="0">
                <a:latin typeface="Times New Roman"/>
                <a:cs typeface="Times New Roman"/>
              </a:rPr>
              <a:t>nombre de </a:t>
            </a:r>
            <a:r>
              <a:rPr sz="2000" spc="-5" dirty="0">
                <a:latin typeface="Times New Roman"/>
                <a:cs typeface="Times New Roman"/>
              </a:rPr>
              <a:t>pas </a:t>
            </a:r>
            <a:r>
              <a:rPr sz="2000" spc="-10" dirty="0">
                <a:latin typeface="Times New Roman"/>
                <a:cs typeface="Times New Roman"/>
              </a:rPr>
              <a:t>effectués </a:t>
            </a:r>
            <a:r>
              <a:rPr sz="2000" spc="-5" dirty="0">
                <a:latin typeface="Times New Roman"/>
                <a:cs typeface="Times New Roman"/>
              </a:rPr>
              <a:t>et le </a:t>
            </a:r>
            <a:r>
              <a:rPr sz="2000" spc="-10" dirty="0">
                <a:latin typeface="Times New Roman"/>
                <a:cs typeface="Times New Roman"/>
              </a:rPr>
              <a:t>temps </a:t>
            </a:r>
            <a:r>
              <a:rPr sz="2000" spc="-5" dirty="0">
                <a:latin typeface="Times New Roman"/>
                <a:cs typeface="Times New Roman"/>
              </a:rPr>
              <a:t>passé dans chaque rayon du magasin),   géolocaliser </a:t>
            </a:r>
            <a:r>
              <a:rPr sz="2000" spc="-1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temps </a:t>
            </a:r>
            <a:r>
              <a:rPr sz="2000" dirty="0">
                <a:latin typeface="Times New Roman"/>
                <a:cs typeface="Times New Roman"/>
              </a:rPr>
              <a:t>réel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clients,.... </a:t>
            </a:r>
            <a:r>
              <a:rPr sz="200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données issues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tickets </a:t>
            </a:r>
            <a:r>
              <a:rPr sz="2000" spc="-10" dirty="0">
                <a:latin typeface="Times New Roman"/>
                <a:cs typeface="Times New Roman"/>
              </a:rPr>
              <a:t>de  </a:t>
            </a:r>
            <a:r>
              <a:rPr sz="2000" dirty="0">
                <a:latin typeface="Times New Roman"/>
                <a:cs typeface="Times New Roman"/>
              </a:rPr>
              <a:t>caisse, </a:t>
            </a:r>
            <a:r>
              <a:rPr sz="2000" spc="-5" dirty="0">
                <a:latin typeface="Times New Roman"/>
                <a:cs typeface="Times New Roman"/>
              </a:rPr>
              <a:t>captées depuis longtemps, </a:t>
            </a:r>
            <a:r>
              <a:rPr sz="2000" dirty="0">
                <a:latin typeface="Times New Roman"/>
                <a:cs typeface="Times New Roman"/>
              </a:rPr>
              <a:t>peuvent </a:t>
            </a:r>
            <a:r>
              <a:rPr sz="2000" spc="-5" dirty="0">
                <a:latin typeface="Times New Roman"/>
                <a:cs typeface="Times New Roman"/>
              </a:rPr>
              <a:t>maintenant être analysées </a:t>
            </a:r>
            <a:r>
              <a:rPr sz="2000" spc="-15" dirty="0">
                <a:latin typeface="Times New Roman"/>
                <a:cs typeface="Times New Roman"/>
              </a:rPr>
              <a:t>et  </a:t>
            </a:r>
            <a:r>
              <a:rPr sz="2000" dirty="0">
                <a:latin typeface="Times New Roman"/>
                <a:cs typeface="Times New Roman"/>
              </a:rPr>
              <a:t>révèlent </a:t>
            </a:r>
            <a:r>
              <a:rPr sz="2000" spc="-5" dirty="0">
                <a:latin typeface="Times New Roman"/>
                <a:cs typeface="Times New Roman"/>
              </a:rPr>
              <a:t>les </a:t>
            </a:r>
            <a:r>
              <a:rPr sz="2000" dirty="0">
                <a:latin typeface="Times New Roman"/>
                <a:cs typeface="Times New Roman"/>
              </a:rPr>
              <a:t>habitudes d’achat des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clients.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6984" y="3854196"/>
            <a:ext cx="3276600" cy="2685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6854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Analyse de tweets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en temps</a:t>
            </a:r>
            <a:r>
              <a:rPr sz="2400" b="1" spc="-10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réel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15" y="1557527"/>
            <a:ext cx="8964168" cy="457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9355" cy="557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</a:t>
            </a:r>
            <a:r>
              <a:rPr sz="2400" b="1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Politique</a:t>
            </a:r>
            <a:endParaRPr sz="2400">
              <a:latin typeface="Times New Roman"/>
              <a:cs typeface="Times New Roman"/>
            </a:endParaRPr>
          </a:p>
          <a:p>
            <a:pPr marL="756285" marR="6350" lvl="1" indent="-287020" algn="just">
              <a:lnSpc>
                <a:spcPct val="100000"/>
              </a:lnSpc>
              <a:spcBef>
                <a:spcPts val="2420"/>
              </a:spcBef>
              <a:buFont typeface="Arial"/>
              <a:buChar char="•"/>
              <a:tabLst>
                <a:tab pos="756920" algn="l"/>
              </a:tabLst>
            </a:pPr>
            <a:r>
              <a:rPr sz="2000" spc="-25" dirty="0">
                <a:latin typeface="Times New Roman"/>
                <a:cs typeface="Times New Roman"/>
              </a:rPr>
              <a:t>L’analyse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Big </a:t>
            </a:r>
            <a:r>
              <a:rPr sz="2000" dirty="0">
                <a:latin typeface="Times New Roman"/>
                <a:cs typeface="Times New Roman"/>
              </a:rPr>
              <a:t>Data a </a:t>
            </a:r>
            <a:r>
              <a:rPr sz="2000" spc="-5" dirty="0">
                <a:latin typeface="Times New Roman"/>
                <a:cs typeface="Times New Roman"/>
              </a:rPr>
              <a:t>joué </a:t>
            </a:r>
            <a:r>
              <a:rPr sz="2000" dirty="0">
                <a:latin typeface="Times New Roman"/>
                <a:cs typeface="Times New Roman"/>
              </a:rPr>
              <a:t>un </a:t>
            </a:r>
            <a:r>
              <a:rPr sz="2000" spc="-5" dirty="0">
                <a:latin typeface="Times New Roman"/>
                <a:cs typeface="Times New Roman"/>
              </a:rPr>
              <a:t>rôle important </a:t>
            </a: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spc="-1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campagne de ré-  élection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Barack Obama, notamment </a:t>
            </a:r>
            <a:r>
              <a:rPr sz="2000" dirty="0">
                <a:latin typeface="Times New Roman"/>
                <a:cs typeface="Times New Roman"/>
              </a:rPr>
              <a:t>pour </a:t>
            </a:r>
            <a:r>
              <a:rPr sz="2000" spc="-5" dirty="0">
                <a:latin typeface="Times New Roman"/>
                <a:cs typeface="Times New Roman"/>
              </a:rPr>
              <a:t>analyser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opinions politiques </a:t>
            </a:r>
            <a:r>
              <a:rPr sz="2000" spc="-10" dirty="0">
                <a:latin typeface="Times New Roman"/>
                <a:cs typeface="Times New Roman"/>
              </a:rPr>
              <a:t>de  </a:t>
            </a:r>
            <a:r>
              <a:rPr sz="2000" spc="-5" dirty="0">
                <a:latin typeface="Times New Roman"/>
                <a:cs typeface="Times New Roman"/>
              </a:rPr>
              <a:t>la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population.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821055" algn="l"/>
              </a:tabLst>
            </a:pPr>
            <a:r>
              <a:rPr dirty="0"/>
              <a:t>	</a:t>
            </a:r>
            <a:r>
              <a:rPr sz="2000" dirty="0">
                <a:latin typeface="Times New Roman"/>
                <a:cs typeface="Times New Roman"/>
              </a:rPr>
              <a:t>Depuis </a:t>
            </a:r>
            <a:r>
              <a:rPr sz="2000" spc="-5" dirty="0">
                <a:latin typeface="Times New Roman"/>
                <a:cs typeface="Times New Roman"/>
              </a:rPr>
              <a:t>l'année 2012, le Département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défense </a:t>
            </a:r>
            <a:r>
              <a:rPr sz="2000" spc="-5" dirty="0">
                <a:latin typeface="Times New Roman"/>
                <a:cs typeface="Times New Roman"/>
              </a:rPr>
              <a:t>américain investit   </a:t>
            </a:r>
            <a:r>
              <a:rPr sz="2000" dirty="0">
                <a:latin typeface="Times New Roman"/>
                <a:cs typeface="Times New Roman"/>
              </a:rPr>
              <a:t>annuellement sur </a:t>
            </a:r>
            <a:r>
              <a:rPr sz="2000" spc="-5" dirty="0">
                <a:latin typeface="Times New Roman"/>
                <a:cs typeface="Times New Roman"/>
              </a:rPr>
              <a:t>les </a:t>
            </a:r>
            <a:r>
              <a:rPr sz="2000" dirty="0">
                <a:latin typeface="Times New Roman"/>
                <a:cs typeface="Times New Roman"/>
              </a:rPr>
              <a:t>projets de </a:t>
            </a:r>
            <a:r>
              <a:rPr sz="2000" spc="-5" dirty="0">
                <a:latin typeface="Times New Roman"/>
                <a:cs typeface="Times New Roman"/>
              </a:rPr>
              <a:t>Big </a:t>
            </a:r>
            <a:r>
              <a:rPr sz="2000" dirty="0">
                <a:latin typeface="Times New Roman"/>
                <a:cs typeface="Times New Roman"/>
              </a:rPr>
              <a:t>Data plus de </a:t>
            </a:r>
            <a:r>
              <a:rPr sz="2000" spc="5" dirty="0">
                <a:latin typeface="Times New Roman"/>
                <a:cs typeface="Times New Roman"/>
              </a:rPr>
              <a:t>250 </a:t>
            </a:r>
            <a:r>
              <a:rPr sz="2000" spc="-5" dirty="0">
                <a:latin typeface="Times New Roman"/>
                <a:cs typeface="Times New Roman"/>
              </a:rPr>
              <a:t>millions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dollars.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Arial"/>
              <a:buChar char="•"/>
              <a:tabLst>
                <a:tab pos="821055" algn="l"/>
              </a:tabLst>
            </a:pPr>
            <a:r>
              <a:rPr dirty="0"/>
              <a:t>	</a:t>
            </a:r>
            <a:r>
              <a:rPr sz="2000" spc="-5" dirty="0">
                <a:latin typeface="Times New Roman"/>
                <a:cs typeface="Times New Roman"/>
              </a:rPr>
              <a:t>Le gouvernement américain possède </a:t>
            </a:r>
            <a:r>
              <a:rPr sz="2000" dirty="0">
                <a:latin typeface="Times New Roman"/>
                <a:cs typeface="Times New Roman"/>
              </a:rPr>
              <a:t>six </a:t>
            </a:r>
            <a:r>
              <a:rPr sz="2000" spc="-5" dirty="0">
                <a:latin typeface="Times New Roman"/>
                <a:cs typeface="Times New Roman"/>
              </a:rPr>
              <a:t>des dix plus puissants  </a:t>
            </a:r>
            <a:r>
              <a:rPr sz="2000" dirty="0">
                <a:latin typeface="Times New Roman"/>
                <a:cs typeface="Times New Roman"/>
              </a:rPr>
              <a:t>supercalculateurs de </a:t>
            </a:r>
            <a:r>
              <a:rPr sz="2000" spc="-5" dirty="0">
                <a:latin typeface="Times New Roman"/>
                <a:cs typeface="Times New Roman"/>
              </a:rPr>
              <a:t>la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planète.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marR="5715" lvl="1" indent="-287020" algn="just">
              <a:lnSpc>
                <a:spcPct val="100000"/>
              </a:lnSpc>
              <a:buFont typeface="Arial"/>
              <a:buChar char="•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La National </a:t>
            </a:r>
            <a:r>
              <a:rPr sz="2000" spc="-5" dirty="0">
                <a:latin typeface="Times New Roman"/>
                <a:cs typeface="Times New Roman"/>
              </a:rPr>
              <a:t>Security Agency </a:t>
            </a:r>
            <a:r>
              <a:rPr sz="2000" dirty="0">
                <a:latin typeface="Times New Roman"/>
                <a:cs typeface="Times New Roman"/>
              </a:rPr>
              <a:t>est </a:t>
            </a:r>
            <a:r>
              <a:rPr sz="2000" spc="-5" dirty="0">
                <a:latin typeface="Times New Roman"/>
                <a:cs typeface="Times New Roman"/>
              </a:rPr>
              <a:t>actuellement </a:t>
            </a:r>
            <a:r>
              <a:rPr sz="200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train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construire </a:t>
            </a:r>
            <a:r>
              <a:rPr sz="2000" spc="-10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Utah  Data </a:t>
            </a:r>
            <a:r>
              <a:rPr sz="2000" spc="-20" dirty="0">
                <a:latin typeface="Times New Roman"/>
                <a:cs typeface="Times New Roman"/>
              </a:rPr>
              <a:t>Center. </a:t>
            </a:r>
            <a:r>
              <a:rPr sz="2000" spc="-5" dirty="0">
                <a:latin typeface="Times New Roman"/>
                <a:cs typeface="Times New Roman"/>
              </a:rPr>
              <a:t>Une fois </a:t>
            </a:r>
            <a:r>
              <a:rPr sz="2000" spc="-10" dirty="0">
                <a:latin typeface="Times New Roman"/>
                <a:cs typeface="Times New Roman"/>
              </a:rPr>
              <a:t>terminé, </a:t>
            </a:r>
            <a:r>
              <a:rPr sz="2000" spc="-5" dirty="0">
                <a:latin typeface="Times New Roman"/>
                <a:cs typeface="Times New Roman"/>
              </a:rPr>
              <a:t>ce </a:t>
            </a:r>
            <a:r>
              <a:rPr sz="2000" dirty="0">
                <a:latin typeface="Times New Roman"/>
                <a:cs typeface="Times New Roman"/>
              </a:rPr>
              <a:t>data </a:t>
            </a:r>
            <a:r>
              <a:rPr sz="2000" spc="-5" dirty="0">
                <a:latin typeface="Times New Roman"/>
                <a:cs typeface="Times New Roman"/>
              </a:rPr>
              <a:t>center pourra supporter des yottaoctets  d’information collectés </a:t>
            </a:r>
            <a:r>
              <a:rPr sz="2000" dirty="0">
                <a:latin typeface="Times New Roman"/>
                <a:cs typeface="Times New Roman"/>
              </a:rPr>
              <a:t>par </a:t>
            </a: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NSA sur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internet.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En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2014,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SIGMA</a:t>
            </a:r>
            <a:r>
              <a:rPr sz="2000" spc="2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conseil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utilisé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Big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pour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donner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l’estimation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du</a:t>
            </a:r>
            <a:endParaRPr sz="20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résultat de vote </a:t>
            </a:r>
            <a:r>
              <a:rPr sz="2000" spc="-5" dirty="0">
                <a:latin typeface="Times New Roman"/>
                <a:cs typeface="Times New Roman"/>
              </a:rPr>
              <a:t>préliminaire en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Tunisie.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7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930986"/>
            <a:ext cx="8809355" cy="405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Sport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20"/>
              </a:spcBef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première source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données recueillie s’appuie </a:t>
            </a:r>
            <a:r>
              <a:rPr sz="2000" dirty="0">
                <a:latin typeface="Times New Roman"/>
                <a:cs typeface="Times New Roman"/>
              </a:rPr>
              <a:t>sur </a:t>
            </a:r>
            <a:r>
              <a:rPr sz="2000" spc="-5" dirty="0">
                <a:latin typeface="Times New Roman"/>
                <a:cs typeface="Times New Roman"/>
              </a:rPr>
              <a:t>des capteurs </a:t>
            </a:r>
            <a:r>
              <a:rPr sz="2000" spc="-10" dirty="0">
                <a:latin typeface="Times New Roman"/>
                <a:cs typeface="Times New Roman"/>
              </a:rPr>
              <a:t>intégrés  </a:t>
            </a:r>
            <a:r>
              <a:rPr sz="2000" dirty="0">
                <a:latin typeface="Times New Roman"/>
                <a:cs typeface="Times New Roman"/>
              </a:rPr>
              <a:t>aux </a:t>
            </a:r>
            <a:r>
              <a:rPr sz="2000" spc="-5" dirty="0">
                <a:latin typeface="Times New Roman"/>
                <a:cs typeface="Times New Roman"/>
              </a:rPr>
              <a:t>protège-tibias ou aux chaussures. Ces minuscules composants remontent 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informations </a:t>
            </a:r>
            <a:r>
              <a:rPr sz="2000" dirty="0">
                <a:latin typeface="Times New Roman"/>
                <a:cs typeface="Times New Roman"/>
              </a:rPr>
              <a:t>biométriques sur </a:t>
            </a:r>
            <a:r>
              <a:rPr sz="2000" spc="-5" dirty="0">
                <a:latin typeface="Times New Roman"/>
                <a:cs typeface="Times New Roman"/>
              </a:rPr>
              <a:t>les </a:t>
            </a:r>
            <a:r>
              <a:rPr sz="2000" dirty="0">
                <a:latin typeface="Times New Roman"/>
                <a:cs typeface="Times New Roman"/>
              </a:rPr>
              <a:t>joueurs</a:t>
            </a:r>
            <a:r>
              <a:rPr sz="2000" spc="-1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la </a:t>
            </a:r>
            <a:r>
              <a:rPr sz="2000" dirty="0">
                <a:latin typeface="Times New Roman"/>
                <a:cs typeface="Times New Roman"/>
              </a:rPr>
              <a:t>distance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parcourue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les </a:t>
            </a:r>
            <a:r>
              <a:rPr sz="2000" dirty="0">
                <a:latin typeface="Times New Roman"/>
                <a:cs typeface="Times New Roman"/>
              </a:rPr>
              <a:t>vitesses </a:t>
            </a:r>
            <a:r>
              <a:rPr sz="2000" spc="-5" dirty="0">
                <a:latin typeface="Times New Roman"/>
                <a:cs typeface="Times New Roman"/>
              </a:rPr>
              <a:t>en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sprint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les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accélérations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nombre de ballons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touchés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156335" algn="l"/>
              </a:tabLst>
            </a:pPr>
            <a:r>
              <a:rPr sz="2000" spc="-5" dirty="0">
                <a:latin typeface="Times New Roman"/>
                <a:cs typeface="Times New Roman"/>
              </a:rPr>
              <a:t>le rythme </a:t>
            </a:r>
            <a:r>
              <a:rPr sz="2000" dirty="0">
                <a:latin typeface="Times New Roman"/>
                <a:cs typeface="Times New Roman"/>
              </a:rPr>
              <a:t>cardiaque,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>
              <a:latin typeface="Times New Roman"/>
              <a:cs typeface="Times New Roman"/>
            </a:endParaRPr>
          </a:p>
          <a:p>
            <a:pPr marL="756285" marR="6350" indent="-287020" algn="just">
              <a:lnSpc>
                <a:spcPct val="100000"/>
              </a:lnSpc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A </a:t>
            </a:r>
            <a:r>
              <a:rPr sz="2000" spc="-10" dirty="0">
                <a:latin typeface="Times New Roman"/>
                <a:cs typeface="Times New Roman"/>
              </a:rPr>
              <a:t>terme </a:t>
            </a:r>
            <a:r>
              <a:rPr sz="2000" spc="-5" dirty="0">
                <a:latin typeface="Times New Roman"/>
                <a:cs typeface="Times New Roman"/>
              </a:rPr>
              <a:t>et quand l’analyse </a:t>
            </a:r>
            <a:r>
              <a:rPr sz="2000" spc="-10" dirty="0">
                <a:latin typeface="Times New Roman"/>
                <a:cs typeface="Times New Roman"/>
              </a:rPr>
              <a:t>en temps </a:t>
            </a:r>
            <a:r>
              <a:rPr sz="2000" dirty="0">
                <a:latin typeface="Times New Roman"/>
                <a:cs typeface="Times New Roman"/>
              </a:rPr>
              <a:t>réel </a:t>
            </a:r>
            <a:r>
              <a:rPr sz="2000" spc="-5" dirty="0">
                <a:latin typeface="Times New Roman"/>
                <a:cs typeface="Times New Roman"/>
              </a:rPr>
              <a:t>sera réellement possible, on </a:t>
            </a:r>
            <a:r>
              <a:rPr sz="2000" dirty="0">
                <a:latin typeface="Times New Roman"/>
                <a:cs typeface="Times New Roman"/>
              </a:rPr>
              <a:t>peut </a:t>
            </a:r>
            <a:r>
              <a:rPr sz="2000" spc="-10" dirty="0">
                <a:latin typeface="Times New Roman"/>
                <a:cs typeface="Times New Roman"/>
              </a:rPr>
              <a:t>très  </a:t>
            </a:r>
            <a:r>
              <a:rPr sz="2000" spc="-5" dirty="0">
                <a:latin typeface="Times New Roman"/>
                <a:cs typeface="Times New Roman"/>
              </a:rPr>
              <a:t>bien imaginer </a:t>
            </a:r>
            <a:r>
              <a:rPr sz="2000" dirty="0">
                <a:latin typeface="Times New Roman"/>
                <a:cs typeface="Times New Roman"/>
              </a:rPr>
              <a:t>qu’une </a:t>
            </a:r>
            <a:r>
              <a:rPr sz="2000" spc="-10" dirty="0">
                <a:latin typeface="Times New Roman"/>
                <a:cs typeface="Times New Roman"/>
              </a:rPr>
              <a:t>alerte </a:t>
            </a:r>
            <a:r>
              <a:rPr sz="2000" dirty="0">
                <a:latin typeface="Times New Roman"/>
                <a:cs typeface="Times New Roman"/>
              </a:rPr>
              <a:t>remonte </a:t>
            </a:r>
            <a:r>
              <a:rPr sz="2000" spc="-5" dirty="0">
                <a:latin typeface="Times New Roman"/>
                <a:cs typeface="Times New Roman"/>
              </a:rPr>
              <a:t>lorsqu’un joueur </a:t>
            </a:r>
            <a:r>
              <a:rPr sz="2000" dirty="0">
                <a:latin typeface="Times New Roman"/>
                <a:cs typeface="Times New Roman"/>
              </a:rPr>
              <a:t>fatigue </a:t>
            </a:r>
            <a:r>
              <a:rPr sz="2000" spc="-5" dirty="0">
                <a:latin typeface="Times New Roman"/>
                <a:cs typeface="Times New Roman"/>
              </a:rPr>
              <a:t>afin </a:t>
            </a:r>
            <a:r>
              <a:rPr sz="2000" spc="-10" dirty="0">
                <a:latin typeface="Times New Roman"/>
                <a:cs typeface="Times New Roman"/>
              </a:rPr>
              <a:t>que  </a:t>
            </a:r>
            <a:r>
              <a:rPr sz="2000" dirty="0">
                <a:latin typeface="Times New Roman"/>
                <a:cs typeface="Times New Roman"/>
              </a:rPr>
              <a:t>l’entraîneur </a:t>
            </a:r>
            <a:r>
              <a:rPr sz="2000" spc="-5" dirty="0">
                <a:latin typeface="Times New Roman"/>
                <a:cs typeface="Times New Roman"/>
              </a:rPr>
              <a:t>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remplace.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9532" y="4741162"/>
            <a:ext cx="3744467" cy="210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9355" cy="405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Sport</a:t>
            </a:r>
            <a:r>
              <a:rPr sz="2400" b="1" spc="-3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2420"/>
              </a:spcBef>
              <a:buFont typeface="Wingdings"/>
              <a:buChar char=""/>
              <a:tabLst>
                <a:tab pos="756920" algn="l"/>
              </a:tabLst>
            </a:pPr>
            <a:r>
              <a:rPr sz="2000" spc="5" dirty="0">
                <a:latin typeface="Times New Roman"/>
                <a:cs typeface="Times New Roman"/>
              </a:rPr>
              <a:t>Une </a:t>
            </a:r>
            <a:r>
              <a:rPr sz="2000" spc="-5" dirty="0">
                <a:latin typeface="Times New Roman"/>
                <a:cs typeface="Times New Roman"/>
              </a:rPr>
              <a:t>deuxième source </a:t>
            </a:r>
            <a:r>
              <a:rPr sz="2000" dirty="0">
                <a:latin typeface="Times New Roman"/>
                <a:cs typeface="Times New Roman"/>
              </a:rPr>
              <a:t>de récolte de </a:t>
            </a:r>
            <a:r>
              <a:rPr sz="2000" spc="-5" dirty="0">
                <a:latin typeface="Times New Roman"/>
                <a:cs typeface="Times New Roman"/>
              </a:rPr>
              <a:t>données provient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caméras installées </a:t>
            </a:r>
            <a:r>
              <a:rPr sz="2000" spc="-15" dirty="0">
                <a:latin typeface="Times New Roman"/>
                <a:cs typeface="Times New Roman"/>
              </a:rPr>
              <a:t>en  </a:t>
            </a:r>
            <a:r>
              <a:rPr sz="2000" dirty="0">
                <a:latin typeface="Times New Roman"/>
                <a:cs typeface="Times New Roman"/>
              </a:rPr>
              <a:t>hauteur </a:t>
            </a:r>
            <a:r>
              <a:rPr sz="2000" spc="-5" dirty="0">
                <a:latin typeface="Times New Roman"/>
                <a:cs typeface="Times New Roman"/>
              </a:rPr>
              <a:t>autour </a:t>
            </a:r>
            <a:r>
              <a:rPr sz="2000" dirty="0">
                <a:latin typeface="Times New Roman"/>
                <a:cs typeface="Times New Roman"/>
              </a:rPr>
              <a:t>du </a:t>
            </a:r>
            <a:r>
              <a:rPr sz="2000" spc="-5" dirty="0">
                <a:latin typeface="Times New Roman"/>
                <a:cs typeface="Times New Roman"/>
              </a:rPr>
              <a:t>terrain. </a:t>
            </a:r>
            <a:r>
              <a:rPr sz="2000" spc="-40" dirty="0">
                <a:latin typeface="Times New Roman"/>
                <a:cs typeface="Times New Roman"/>
              </a:rPr>
              <a:t>Tous </a:t>
            </a:r>
            <a:r>
              <a:rPr sz="2000" spc="-1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déplacements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joueurs et leurs positions  les uns par rapport aux autres </a:t>
            </a:r>
            <a:r>
              <a:rPr sz="2000" dirty="0">
                <a:latin typeface="Times New Roman"/>
                <a:cs typeface="Times New Roman"/>
              </a:rPr>
              <a:t>sont </a:t>
            </a:r>
            <a:r>
              <a:rPr sz="2000" spc="-5" dirty="0">
                <a:latin typeface="Times New Roman"/>
                <a:cs typeface="Times New Roman"/>
              </a:rPr>
              <a:t>ainsi </a:t>
            </a:r>
            <a:r>
              <a:rPr sz="2000" spc="-10" dirty="0">
                <a:latin typeface="Times New Roman"/>
                <a:cs typeface="Times New Roman"/>
              </a:rPr>
              <a:t>filmés </a:t>
            </a:r>
            <a:r>
              <a:rPr sz="2000" spc="-5" dirty="0">
                <a:latin typeface="Times New Roman"/>
                <a:cs typeface="Times New Roman"/>
              </a:rPr>
              <a:t>et enregistrés. Lors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10" dirty="0">
                <a:latin typeface="Times New Roman"/>
                <a:cs typeface="Times New Roman"/>
              </a:rPr>
              <a:t>son  </a:t>
            </a:r>
            <a:r>
              <a:rPr sz="2000" spc="-5" dirty="0">
                <a:latin typeface="Times New Roman"/>
                <a:cs typeface="Times New Roman"/>
              </a:rPr>
              <a:t>débriefing, le tacticien peut ainsi comparer plusieurs fois par match la position  géométrique de son équipe au </a:t>
            </a:r>
            <a:r>
              <a:rPr sz="2000" spc="-10" dirty="0">
                <a:latin typeface="Times New Roman"/>
                <a:cs typeface="Times New Roman"/>
              </a:rPr>
              <a:t>moment </a:t>
            </a:r>
            <a:r>
              <a:rPr sz="2000" spc="-5" dirty="0">
                <a:latin typeface="Times New Roman"/>
                <a:cs typeface="Times New Roman"/>
              </a:rPr>
              <a:t>des </a:t>
            </a:r>
            <a:r>
              <a:rPr sz="2000" spc="-10" dirty="0">
                <a:latin typeface="Times New Roman"/>
                <a:cs typeface="Times New Roman"/>
              </a:rPr>
              <a:t>temps </a:t>
            </a:r>
            <a:r>
              <a:rPr sz="2000" spc="-5" dirty="0">
                <a:latin typeface="Times New Roman"/>
                <a:cs typeface="Times New Roman"/>
              </a:rPr>
              <a:t>forts, </a:t>
            </a:r>
            <a:r>
              <a:rPr sz="2000" dirty="0">
                <a:latin typeface="Times New Roman"/>
                <a:cs typeface="Times New Roman"/>
              </a:rPr>
              <a:t>quand </a:t>
            </a:r>
            <a:r>
              <a:rPr sz="2000" spc="-5" dirty="0">
                <a:latin typeface="Times New Roman"/>
                <a:cs typeface="Times New Roman"/>
              </a:rPr>
              <a:t>l’équipe </a:t>
            </a:r>
            <a:r>
              <a:rPr sz="2000" dirty="0">
                <a:latin typeface="Times New Roman"/>
                <a:cs typeface="Times New Roman"/>
              </a:rPr>
              <a:t>se  montre </a:t>
            </a:r>
            <a:r>
              <a:rPr sz="2000" spc="-5" dirty="0">
                <a:latin typeface="Times New Roman"/>
                <a:cs typeface="Times New Roman"/>
              </a:rPr>
              <a:t>offensive, </a:t>
            </a:r>
            <a:r>
              <a:rPr sz="2000" dirty="0">
                <a:latin typeface="Times New Roman"/>
                <a:cs typeface="Times New Roman"/>
              </a:rPr>
              <a:t>s’ouvre des occasions </a:t>
            </a:r>
            <a:r>
              <a:rPr sz="2000" spc="-5" dirty="0">
                <a:latin typeface="Times New Roman"/>
                <a:cs typeface="Times New Roman"/>
              </a:rPr>
              <a:t>et marque </a:t>
            </a:r>
            <a:r>
              <a:rPr sz="2000" dirty="0">
                <a:latin typeface="Times New Roman"/>
                <a:cs typeface="Times New Roman"/>
              </a:rPr>
              <a:t>des</a:t>
            </a:r>
            <a:r>
              <a:rPr sz="2000" spc="-1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buts.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205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buFont typeface="Wingdings"/>
              <a:buChar char=""/>
              <a:tabLst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Le </a:t>
            </a:r>
            <a:r>
              <a:rPr sz="2000" spc="-5" dirty="0">
                <a:latin typeface="Times New Roman"/>
                <a:cs typeface="Times New Roman"/>
              </a:rPr>
              <a:t>tacticien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également la capacité d’analyser le comportement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son équipe  </a:t>
            </a:r>
            <a:r>
              <a:rPr sz="200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fonction de la réaction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l’équipe concurrente. Ces données peuvent  ensuite être agrégées </a:t>
            </a:r>
            <a:r>
              <a:rPr sz="2000" dirty="0">
                <a:latin typeface="Times New Roman"/>
                <a:cs typeface="Times New Roman"/>
              </a:rPr>
              <a:t>avec </a:t>
            </a:r>
            <a:r>
              <a:rPr sz="2000" spc="-5" dirty="0">
                <a:latin typeface="Times New Roman"/>
                <a:cs typeface="Times New Roman"/>
              </a:rPr>
              <a:t>d’autres sources telles </a:t>
            </a:r>
            <a:r>
              <a:rPr sz="2000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l’historique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matchs  </a:t>
            </a:r>
            <a:r>
              <a:rPr sz="2000" dirty="0">
                <a:latin typeface="Times New Roman"/>
                <a:cs typeface="Times New Roman"/>
              </a:rPr>
              <a:t>joués ou </a:t>
            </a:r>
            <a:r>
              <a:rPr sz="2000" spc="-5" dirty="0">
                <a:latin typeface="Times New Roman"/>
                <a:cs typeface="Times New Roman"/>
              </a:rPr>
              <a:t>les </a:t>
            </a:r>
            <a:r>
              <a:rPr sz="2000" dirty="0">
                <a:latin typeface="Times New Roman"/>
                <a:cs typeface="Times New Roman"/>
              </a:rPr>
              <a:t>données </a:t>
            </a:r>
            <a:r>
              <a:rPr sz="2000" spc="-5" dirty="0">
                <a:latin typeface="Times New Roman"/>
                <a:cs typeface="Times New Roman"/>
              </a:rPr>
              <a:t>recueillies </a:t>
            </a:r>
            <a:r>
              <a:rPr sz="2000" dirty="0">
                <a:latin typeface="Times New Roman"/>
                <a:cs typeface="Times New Roman"/>
              </a:rPr>
              <a:t>pendant </a:t>
            </a:r>
            <a:r>
              <a:rPr sz="2000" spc="-5" dirty="0">
                <a:latin typeface="Times New Roman"/>
                <a:cs typeface="Times New Roman"/>
              </a:rPr>
              <a:t>les</a:t>
            </a:r>
            <a:r>
              <a:rPr sz="2000" spc="-1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entraînements.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3600" y="5058155"/>
            <a:ext cx="3200400" cy="1799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78739" y="930986"/>
            <a:ext cx="8829675" cy="5373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Sécurité publique</a:t>
            </a:r>
            <a:r>
              <a:rPr sz="2400" b="1" spc="-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Arial"/>
              <a:buChar char="•"/>
            </a:pPr>
            <a:endParaRPr sz="2150">
              <a:latin typeface="Times New Roman"/>
              <a:cs typeface="Times New Roman"/>
            </a:endParaRPr>
          </a:p>
          <a:p>
            <a:pPr marL="777875" marR="5080" lvl="1" indent="-287020" algn="just">
              <a:lnSpc>
                <a:spcPct val="100000"/>
              </a:lnSpc>
              <a:buFont typeface="Wingdings"/>
              <a:buChar char=""/>
              <a:tabLst>
                <a:tab pos="778510" algn="l"/>
              </a:tabLst>
            </a:pPr>
            <a:r>
              <a:rPr sz="1800" spc="-5" dirty="0">
                <a:latin typeface="Times New Roman"/>
                <a:cs typeface="Times New Roman"/>
              </a:rPr>
              <a:t>Aujourd’hui, avec </a:t>
            </a:r>
            <a:r>
              <a:rPr sz="1800" dirty="0">
                <a:latin typeface="Times New Roman"/>
                <a:cs typeface="Times New Roman"/>
              </a:rPr>
              <a:t>le Big </a:t>
            </a:r>
            <a:r>
              <a:rPr sz="1800" spc="-5" dirty="0">
                <a:latin typeface="Times New Roman"/>
                <a:cs typeface="Times New Roman"/>
              </a:rPr>
              <a:t>Data, la vidéosurveillance </a:t>
            </a:r>
            <a:r>
              <a:rPr sz="1800" dirty="0">
                <a:latin typeface="Times New Roman"/>
                <a:cs typeface="Times New Roman"/>
              </a:rPr>
              <a:t>va </a:t>
            </a:r>
            <a:r>
              <a:rPr sz="1800" spc="-5" dirty="0">
                <a:latin typeface="Times New Roman"/>
                <a:cs typeface="Times New Roman"/>
              </a:rPr>
              <a:t>beaucoup </a:t>
            </a:r>
            <a:r>
              <a:rPr sz="1800" dirty="0">
                <a:latin typeface="Times New Roman"/>
                <a:cs typeface="Times New Roman"/>
              </a:rPr>
              <a:t>plus loin : </a:t>
            </a:r>
            <a:r>
              <a:rPr sz="1800" spc="-5" dirty="0">
                <a:latin typeface="Times New Roman"/>
                <a:cs typeface="Times New Roman"/>
              </a:rPr>
              <a:t>elle permet  d’analyser automatiquement </a:t>
            </a:r>
            <a:r>
              <a:rPr sz="1800" dirty="0">
                <a:latin typeface="Times New Roman"/>
                <a:cs typeface="Times New Roman"/>
              </a:rPr>
              <a:t>les images et les </a:t>
            </a:r>
            <a:r>
              <a:rPr sz="1800" spc="-5" dirty="0">
                <a:latin typeface="Times New Roman"/>
                <a:cs typeface="Times New Roman"/>
              </a:rPr>
              <a:t>situations,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croiser les informations, </a:t>
            </a:r>
            <a:r>
              <a:rPr sz="1800" spc="-10" dirty="0">
                <a:latin typeface="Times New Roman"/>
                <a:cs typeface="Times New Roman"/>
              </a:rPr>
              <a:t>et  </a:t>
            </a:r>
            <a:r>
              <a:rPr sz="1800" dirty="0">
                <a:latin typeface="Times New Roman"/>
                <a:cs typeface="Times New Roman"/>
              </a:rPr>
              <a:t>d’envoyer </a:t>
            </a:r>
            <a:r>
              <a:rPr sz="1800" spc="-5" dirty="0">
                <a:latin typeface="Times New Roman"/>
                <a:cs typeface="Times New Roman"/>
              </a:rPr>
              <a:t>des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alertes.</a:t>
            </a:r>
            <a:endParaRPr sz="18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850">
              <a:latin typeface="Times New Roman"/>
              <a:cs typeface="Times New Roman"/>
            </a:endParaRPr>
          </a:p>
          <a:p>
            <a:pPr marL="777875" lvl="1" indent="-287020">
              <a:lnSpc>
                <a:spcPct val="100000"/>
              </a:lnSpc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sz="1800" dirty="0">
                <a:latin typeface="Times New Roman"/>
                <a:cs typeface="Times New Roman"/>
              </a:rPr>
              <a:t>Cette analyse </a:t>
            </a:r>
            <a:r>
              <a:rPr sz="1800" spc="-5" dirty="0">
                <a:latin typeface="Times New Roman"/>
                <a:cs typeface="Times New Roman"/>
              </a:rPr>
              <a:t>de </a:t>
            </a:r>
            <a:r>
              <a:rPr sz="1800" dirty="0">
                <a:latin typeface="Times New Roman"/>
                <a:cs typeface="Times New Roman"/>
              </a:rPr>
              <a:t>vidéo avancée est utilisée en particulier </a:t>
            </a:r>
            <a:r>
              <a:rPr sz="1800" spc="-5" dirty="0">
                <a:latin typeface="Times New Roman"/>
                <a:cs typeface="Times New Roman"/>
              </a:rPr>
              <a:t>pour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05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sécurité du trafic </a:t>
            </a:r>
            <a:r>
              <a:rPr sz="1800" spc="-10" dirty="0">
                <a:latin typeface="Times New Roman"/>
                <a:cs typeface="Times New Roman"/>
              </a:rPr>
              <a:t>(routier, </a:t>
            </a:r>
            <a:r>
              <a:rPr sz="1800" dirty="0">
                <a:latin typeface="Times New Roman"/>
                <a:cs typeface="Times New Roman"/>
              </a:rPr>
              <a:t>ferroviaire, </a:t>
            </a:r>
            <a:r>
              <a:rPr sz="1800" spc="-5" dirty="0">
                <a:latin typeface="Times New Roman"/>
                <a:cs typeface="Times New Roman"/>
              </a:rPr>
              <a:t>maritime </a:t>
            </a:r>
            <a:r>
              <a:rPr sz="1800" dirty="0">
                <a:latin typeface="Times New Roman"/>
                <a:cs typeface="Times New Roman"/>
              </a:rPr>
              <a:t>et aérien)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15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protection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espaces et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bâtiments publics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80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sécurité personnelle.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777875" lvl="1" indent="-287020">
              <a:lnSpc>
                <a:spcPct val="100000"/>
              </a:lnSpc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sz="1800" dirty="0">
                <a:latin typeface="Times New Roman"/>
                <a:cs typeface="Times New Roman"/>
              </a:rPr>
              <a:t>Il </a:t>
            </a:r>
            <a:r>
              <a:rPr sz="1800" spc="-5" dirty="0">
                <a:latin typeface="Times New Roman"/>
                <a:cs typeface="Times New Roman"/>
              </a:rPr>
              <a:t>est </a:t>
            </a:r>
            <a:r>
              <a:rPr sz="1800" dirty="0">
                <a:latin typeface="Times New Roman"/>
                <a:cs typeface="Times New Roman"/>
              </a:rPr>
              <a:t>aujourd’hui </a:t>
            </a:r>
            <a:r>
              <a:rPr sz="1800" spc="-5" dirty="0">
                <a:latin typeface="Times New Roman"/>
                <a:cs typeface="Times New Roman"/>
              </a:rPr>
              <a:t>possible </a:t>
            </a:r>
            <a:r>
              <a:rPr sz="1800" dirty="0">
                <a:latin typeface="Times New Roman"/>
                <a:cs typeface="Times New Roman"/>
              </a:rPr>
              <a:t>à travers l’analyse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images vidéo de faire de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90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reconnaissance d’objets et de </a:t>
            </a:r>
            <a:r>
              <a:rPr sz="1800" spc="-5" dirty="0">
                <a:latin typeface="Times New Roman"/>
                <a:cs typeface="Times New Roman"/>
              </a:rPr>
              <a:t>mouvements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70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lecture de plaques minéralogiques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50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détection </a:t>
            </a:r>
            <a:r>
              <a:rPr sz="1800" spc="-5" dirty="0">
                <a:latin typeface="Times New Roman"/>
                <a:cs typeface="Times New Roman"/>
              </a:rPr>
              <a:t>de </a:t>
            </a:r>
            <a:r>
              <a:rPr sz="1800" dirty="0">
                <a:latin typeface="Times New Roman"/>
                <a:cs typeface="Times New Roman"/>
              </a:rPr>
              <a:t>véhicule </a:t>
            </a:r>
            <a:r>
              <a:rPr sz="1800" spc="-5" dirty="0">
                <a:latin typeface="Times New Roman"/>
                <a:cs typeface="Times New Roman"/>
              </a:rPr>
              <a:t>non </a:t>
            </a:r>
            <a:r>
              <a:rPr sz="1800" dirty="0">
                <a:latin typeface="Times New Roman"/>
                <a:cs typeface="Times New Roman"/>
              </a:rPr>
              <a:t>autorisé</a:t>
            </a:r>
            <a:endParaRPr sz="1800">
              <a:latin typeface="Times New Roman"/>
              <a:cs typeface="Times New Roman"/>
            </a:endParaRPr>
          </a:p>
          <a:p>
            <a:pPr marL="9486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80" dirty="0">
                <a:latin typeface="Courier New"/>
                <a:cs typeface="Courier New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la reconnaissance faciale</a:t>
            </a:r>
            <a:endParaRPr sz="1800">
              <a:latin typeface="Times New Roman"/>
              <a:cs typeface="Times New Roman"/>
            </a:endParaRPr>
          </a:p>
          <a:p>
            <a:pPr marL="1177290" marR="5080" indent="-2286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 </a:t>
            </a:r>
            <a:r>
              <a:rPr sz="1800" spc="-5" dirty="0">
                <a:latin typeface="Times New Roman"/>
                <a:cs typeface="Times New Roman"/>
              </a:rPr>
              <a:t>l’auto-surveillance </a:t>
            </a:r>
            <a:r>
              <a:rPr sz="1800" dirty="0">
                <a:latin typeface="Times New Roman"/>
                <a:cs typeface="Times New Roman"/>
              </a:rPr>
              <a:t>avec </a:t>
            </a:r>
            <a:r>
              <a:rPr sz="1800" spc="-5" dirty="0">
                <a:latin typeface="Times New Roman"/>
                <a:cs typeface="Times New Roman"/>
              </a:rPr>
              <a:t>possibilité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déclenchement d’alertes </a:t>
            </a:r>
            <a:r>
              <a:rPr sz="1800" spc="-10" dirty="0">
                <a:latin typeface="Times New Roman"/>
                <a:cs typeface="Times New Roman"/>
              </a:rPr>
              <a:t>ou </a:t>
            </a:r>
            <a:r>
              <a:rPr sz="1800" dirty="0">
                <a:latin typeface="Times New Roman"/>
                <a:cs typeface="Times New Roman"/>
              </a:rPr>
              <a:t>autres </a:t>
            </a:r>
            <a:r>
              <a:rPr sz="1800" spc="-5" dirty="0">
                <a:latin typeface="Times New Roman"/>
                <a:cs typeface="Times New Roman"/>
              </a:rPr>
              <a:t>actions  </a:t>
            </a:r>
            <a:r>
              <a:rPr sz="1800" dirty="0">
                <a:latin typeface="Times New Roman"/>
                <a:cs typeface="Times New Roman"/>
              </a:rPr>
              <a:t>automatisées.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4316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5" dirty="0"/>
              <a:t> </a:t>
            </a:r>
            <a:r>
              <a:rPr spc="-5" dirty="0"/>
              <a:t>Généralités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5729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Cas d’utilisation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: Sécurité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publique</a:t>
            </a: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61516"/>
            <a:ext cx="9144000" cy="304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498" y="4762245"/>
            <a:ext cx="86023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63830" algn="l"/>
              </a:tabLst>
            </a:pPr>
            <a:r>
              <a:rPr sz="1800" spc="-5" dirty="0">
                <a:latin typeface="Times New Roman"/>
                <a:cs typeface="Times New Roman"/>
              </a:rPr>
              <a:t>A titre d’exemple </a:t>
            </a:r>
            <a:r>
              <a:rPr sz="1800" dirty="0">
                <a:latin typeface="Times New Roman"/>
                <a:cs typeface="Times New Roman"/>
              </a:rPr>
              <a:t>la </a:t>
            </a:r>
            <a:r>
              <a:rPr sz="1800" spc="-5" dirty="0">
                <a:latin typeface="Times New Roman"/>
                <a:cs typeface="Times New Roman"/>
              </a:rPr>
              <a:t>ville de </a:t>
            </a:r>
            <a:r>
              <a:rPr sz="1800" dirty="0">
                <a:latin typeface="Times New Roman"/>
                <a:cs typeface="Times New Roman"/>
              </a:rPr>
              <a:t>Londres </a:t>
            </a:r>
            <a:r>
              <a:rPr sz="1800" spc="-5" dirty="0">
                <a:latin typeface="Times New Roman"/>
                <a:cs typeface="Times New Roman"/>
              </a:rPr>
              <a:t>avait, </a:t>
            </a:r>
            <a:r>
              <a:rPr sz="1800" dirty="0">
                <a:latin typeface="Times New Roman"/>
                <a:cs typeface="Times New Roman"/>
              </a:rPr>
              <a:t>quant à </a:t>
            </a:r>
            <a:r>
              <a:rPr sz="1800" spc="-5" dirty="0">
                <a:latin typeface="Times New Roman"/>
                <a:cs typeface="Times New Roman"/>
              </a:rPr>
              <a:t>elle, </a:t>
            </a:r>
            <a:r>
              <a:rPr sz="1800" spc="-10" dirty="0">
                <a:latin typeface="Times New Roman"/>
                <a:cs typeface="Times New Roman"/>
              </a:rPr>
              <a:t>mis </a:t>
            </a:r>
            <a:r>
              <a:rPr sz="1800" dirty="0">
                <a:latin typeface="Times New Roman"/>
                <a:cs typeface="Times New Roman"/>
              </a:rPr>
              <a:t>en </a:t>
            </a:r>
            <a:r>
              <a:rPr sz="1800" spc="-5" dirty="0">
                <a:latin typeface="Times New Roman"/>
                <a:cs typeface="Times New Roman"/>
              </a:rPr>
              <a:t>place </a:t>
            </a:r>
            <a:r>
              <a:rPr sz="1800" dirty="0">
                <a:latin typeface="Times New Roman"/>
                <a:cs typeface="Times New Roman"/>
              </a:rPr>
              <a:t>un </a:t>
            </a:r>
            <a:r>
              <a:rPr sz="1800" spc="-5" dirty="0">
                <a:latin typeface="Times New Roman"/>
                <a:cs typeface="Times New Roman"/>
              </a:rPr>
              <a:t>système </a:t>
            </a:r>
            <a:r>
              <a:rPr sz="1800" spc="-15" dirty="0">
                <a:latin typeface="Times New Roman"/>
                <a:cs typeface="Times New Roman"/>
              </a:rPr>
              <a:t>de  </a:t>
            </a:r>
            <a:r>
              <a:rPr sz="1800" dirty="0">
                <a:latin typeface="Times New Roman"/>
                <a:cs typeface="Times New Roman"/>
              </a:rPr>
              <a:t>reconnaissance </a:t>
            </a:r>
            <a:r>
              <a:rPr sz="1800" spc="-5" dirty="0">
                <a:latin typeface="Times New Roman"/>
                <a:cs typeface="Times New Roman"/>
              </a:rPr>
              <a:t>faciale lors </a:t>
            </a:r>
            <a:r>
              <a:rPr sz="1800" spc="-10" dirty="0">
                <a:latin typeface="Times New Roman"/>
                <a:cs typeface="Times New Roman"/>
              </a:rPr>
              <a:t>des </a:t>
            </a:r>
            <a:r>
              <a:rPr sz="1800" spc="-5" dirty="0">
                <a:latin typeface="Times New Roman"/>
                <a:cs typeface="Times New Roman"/>
              </a:rPr>
              <a:t>jeux olympiques </a:t>
            </a:r>
            <a:r>
              <a:rPr sz="1800" dirty="0">
                <a:latin typeface="Times New Roman"/>
                <a:cs typeface="Times New Roman"/>
              </a:rPr>
              <a:t>de 2012 </a:t>
            </a:r>
            <a:r>
              <a:rPr sz="1800" spc="-10" dirty="0">
                <a:latin typeface="Times New Roman"/>
                <a:cs typeface="Times New Roman"/>
              </a:rPr>
              <a:t>organisés </a:t>
            </a:r>
            <a:r>
              <a:rPr sz="1800" dirty="0">
                <a:latin typeface="Times New Roman"/>
                <a:cs typeface="Times New Roman"/>
              </a:rPr>
              <a:t>dans la </a:t>
            </a:r>
            <a:r>
              <a:rPr sz="1800" spc="-5" dirty="0">
                <a:latin typeface="Times New Roman"/>
                <a:cs typeface="Times New Roman"/>
              </a:rPr>
              <a:t>capitale, afin </a:t>
            </a:r>
            <a:r>
              <a:rPr sz="1800" spc="-15" dirty="0">
                <a:latin typeface="Times New Roman"/>
                <a:cs typeface="Times New Roman"/>
              </a:rPr>
              <a:t>de  </a:t>
            </a:r>
            <a:r>
              <a:rPr sz="1800" dirty="0">
                <a:latin typeface="Times New Roman"/>
                <a:cs typeface="Times New Roman"/>
              </a:rPr>
              <a:t>lutter contre le terrorisme </a:t>
            </a:r>
            <a:r>
              <a:rPr sz="1800" spc="-5" dirty="0">
                <a:latin typeface="Times New Roman"/>
                <a:cs typeface="Times New Roman"/>
              </a:rPr>
              <a:t>pour </a:t>
            </a:r>
            <a:r>
              <a:rPr sz="1800" dirty="0">
                <a:latin typeface="Times New Roman"/>
                <a:cs typeface="Times New Roman"/>
              </a:rPr>
              <a:t>lequel l’alerte était à </a:t>
            </a:r>
            <a:r>
              <a:rPr sz="1800" spc="-5" dirty="0">
                <a:latin typeface="Times New Roman"/>
                <a:cs typeface="Times New Roman"/>
              </a:rPr>
              <a:t>son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maximum.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5" y="6426809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5873292"/>
            <a:ext cx="2486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2015 : encore plus de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495" y="2045207"/>
            <a:ext cx="4282440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930986"/>
            <a:ext cx="7360284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(1/2)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Gartner </a:t>
            </a:r>
            <a:r>
              <a:rPr sz="2000" spc="5" dirty="0">
                <a:latin typeface="Times New Roman"/>
                <a:cs typeface="Times New Roman"/>
              </a:rPr>
              <a:t>(2001)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3Vs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695960">
              <a:lnSpc>
                <a:spcPct val="100000"/>
              </a:lnSpc>
              <a:tabLst>
                <a:tab pos="2096770" algn="l"/>
                <a:tab pos="3482975" algn="l"/>
              </a:tabLst>
            </a:pP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VOLUME	</a:t>
            </a:r>
            <a:r>
              <a:rPr sz="16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VARIETE	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VELOCITE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9495" y="4113276"/>
            <a:ext cx="5748528" cy="165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737864"/>
            <a:ext cx="2534285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IBM </a:t>
            </a:r>
            <a:r>
              <a:rPr sz="2000" spc="5" dirty="0">
                <a:latin typeface="Times New Roman"/>
                <a:cs typeface="Times New Roman"/>
              </a:rPr>
              <a:t>(2012)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4Vs</a:t>
            </a:r>
            <a:endParaRPr sz="2000">
              <a:latin typeface="Times New Roman"/>
              <a:cs typeface="Times New Roman"/>
            </a:endParaRPr>
          </a:p>
          <a:p>
            <a:pPr marL="221615">
              <a:lnSpc>
                <a:spcPct val="100000"/>
              </a:lnSpc>
              <a:spcBef>
                <a:spcPts val="1560"/>
              </a:spcBef>
              <a:tabLst>
                <a:tab pos="1622425" algn="l"/>
              </a:tabLst>
            </a:pPr>
            <a:r>
              <a:rPr sz="16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LU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60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b="1" spc="-21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ARIETE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2759" y="4241672"/>
            <a:ext cx="1096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VEL</a:t>
            </a:r>
            <a:r>
              <a:rPr sz="16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CITE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28946" y="4241672"/>
            <a:ext cx="1096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VERACITE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89959" y="6169152"/>
            <a:ext cx="1362710" cy="511175"/>
            <a:chOff x="3489959" y="6169152"/>
            <a:chExt cx="1362710" cy="511175"/>
          </a:xfrm>
        </p:grpSpPr>
        <p:sp>
          <p:nvSpPr>
            <p:cNvPr id="12" name="object 12"/>
            <p:cNvSpPr/>
            <p:nvPr/>
          </p:nvSpPr>
          <p:spPr>
            <a:xfrm>
              <a:off x="3502913" y="6182106"/>
              <a:ext cx="1336675" cy="485775"/>
            </a:xfrm>
            <a:custGeom>
              <a:avLst/>
              <a:gdLst/>
              <a:ahLst/>
              <a:cxnLst/>
              <a:rect l="l" t="t" r="r" b="b"/>
              <a:pathLst>
                <a:path w="1336675" h="485775">
                  <a:moveTo>
                    <a:pt x="1336548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222758" y="431292"/>
                  </a:lnTo>
                  <a:lnTo>
                    <a:pt x="389889" y="485203"/>
                  </a:lnTo>
                  <a:lnTo>
                    <a:pt x="556895" y="431292"/>
                  </a:lnTo>
                  <a:lnTo>
                    <a:pt x="1336548" y="431292"/>
                  </a:lnTo>
                  <a:lnTo>
                    <a:pt x="1336548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2913" y="6182106"/>
              <a:ext cx="1336675" cy="485775"/>
            </a:xfrm>
            <a:custGeom>
              <a:avLst/>
              <a:gdLst/>
              <a:ahLst/>
              <a:cxnLst/>
              <a:rect l="l" t="t" r="r" b="b"/>
              <a:pathLst>
                <a:path w="1336675" h="485775">
                  <a:moveTo>
                    <a:pt x="0" y="0"/>
                  </a:moveTo>
                  <a:lnTo>
                    <a:pt x="222758" y="0"/>
                  </a:lnTo>
                  <a:lnTo>
                    <a:pt x="556895" y="0"/>
                  </a:lnTo>
                  <a:lnTo>
                    <a:pt x="1336548" y="0"/>
                  </a:lnTo>
                  <a:lnTo>
                    <a:pt x="1336548" y="251587"/>
                  </a:lnTo>
                  <a:lnTo>
                    <a:pt x="1336548" y="359410"/>
                  </a:lnTo>
                  <a:lnTo>
                    <a:pt x="1336548" y="431292"/>
                  </a:lnTo>
                  <a:lnTo>
                    <a:pt x="556895" y="431292"/>
                  </a:lnTo>
                  <a:lnTo>
                    <a:pt x="389889" y="485203"/>
                  </a:lnTo>
                  <a:lnTo>
                    <a:pt x="222758" y="431292"/>
                  </a:lnTo>
                  <a:lnTo>
                    <a:pt x="0" y="431292"/>
                  </a:lnTo>
                  <a:lnTo>
                    <a:pt x="0" y="359410"/>
                  </a:lnTo>
                  <a:lnTo>
                    <a:pt x="0" y="251587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6224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42435" y="6257950"/>
            <a:ext cx="855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10" dirty="0">
                <a:latin typeface="Times New Roman"/>
                <a:cs typeface="Times New Roman"/>
              </a:rPr>
              <a:t>V</a:t>
            </a:r>
            <a:r>
              <a:rPr sz="1600" b="1" spc="-5" dirty="0">
                <a:latin typeface="Times New Roman"/>
                <a:cs typeface="Times New Roman"/>
              </a:rPr>
              <a:t>ALEUR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7052" y="206197"/>
            <a:ext cx="6035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 </a:t>
            </a:r>
            <a:r>
              <a:rPr dirty="0"/>
              <a:t>Acteurs </a:t>
            </a:r>
            <a:r>
              <a:rPr spc="-10" dirty="0"/>
              <a:t>et</a:t>
            </a:r>
            <a:r>
              <a:rPr spc="-90" dirty="0"/>
              <a:t> </a:t>
            </a:r>
            <a:r>
              <a:rPr spc="-5" dirty="0"/>
              <a:t>Solutions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97304"/>
            <a:ext cx="8351520" cy="335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Les grands acteurs </a:t>
            </a:r>
            <a:r>
              <a:rPr sz="2400" dirty="0">
                <a:latin typeface="Times New Roman"/>
                <a:cs typeface="Times New Roman"/>
              </a:rPr>
              <a:t>du </a:t>
            </a:r>
            <a:r>
              <a:rPr sz="2400" spc="-5" dirty="0">
                <a:latin typeface="Times New Roman"/>
                <a:cs typeface="Times New Roman"/>
              </a:rPr>
              <a:t>web </a:t>
            </a:r>
            <a:r>
              <a:rPr sz="2400" dirty="0">
                <a:latin typeface="Times New Roman"/>
                <a:cs typeface="Times New Roman"/>
              </a:rPr>
              <a:t>tel que </a:t>
            </a:r>
            <a:r>
              <a:rPr sz="2400" b="1" spc="-5" dirty="0">
                <a:latin typeface="Times New Roman"/>
                <a:cs typeface="Times New Roman"/>
              </a:rPr>
              <a:t>Google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b="1" spc="-50" dirty="0">
                <a:latin typeface="Times New Roman"/>
                <a:cs typeface="Times New Roman"/>
              </a:rPr>
              <a:t>Yahoo</a:t>
            </a:r>
            <a:r>
              <a:rPr sz="2400" spc="-50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Facebook</a:t>
            </a:r>
            <a:r>
              <a:rPr sz="2400" spc="-5" dirty="0">
                <a:latin typeface="Times New Roman"/>
                <a:cs typeface="Times New Roman"/>
              </a:rPr>
              <a:t>,  </a:t>
            </a:r>
            <a:r>
              <a:rPr sz="2400" b="1" spc="-25" dirty="0">
                <a:latin typeface="Times New Roman"/>
                <a:cs typeface="Times New Roman"/>
              </a:rPr>
              <a:t>Twitter</a:t>
            </a:r>
            <a:r>
              <a:rPr sz="2400" spc="-25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LinkedIn </a:t>
            </a:r>
            <a:r>
              <a:rPr sz="2400" dirty="0">
                <a:latin typeface="Times New Roman"/>
                <a:cs typeface="Times New Roman"/>
              </a:rPr>
              <a:t>… ont </a:t>
            </a:r>
            <a:r>
              <a:rPr sz="2400" spc="-5" dirty="0">
                <a:latin typeface="Times New Roman"/>
                <a:cs typeface="Times New Roman"/>
              </a:rPr>
              <a:t>été les premiers </a:t>
            </a:r>
            <a:r>
              <a:rPr sz="2400" dirty="0">
                <a:latin typeface="Times New Roman"/>
                <a:cs typeface="Times New Roman"/>
              </a:rPr>
              <a:t>à </a:t>
            </a:r>
            <a:r>
              <a:rPr sz="2400" spc="-5" dirty="0">
                <a:latin typeface="Times New Roman"/>
                <a:cs typeface="Times New Roman"/>
              </a:rPr>
              <a:t>être </a:t>
            </a:r>
            <a:r>
              <a:rPr sz="2400" dirty="0">
                <a:latin typeface="Times New Roman"/>
                <a:cs typeface="Times New Roman"/>
              </a:rPr>
              <a:t>confrontés à </a:t>
            </a:r>
            <a:r>
              <a:rPr sz="2400" spc="-5" dirty="0">
                <a:latin typeface="Times New Roman"/>
                <a:cs typeface="Times New Roman"/>
              </a:rPr>
              <a:t>des  volumétries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données extrêmement importantes </a:t>
            </a:r>
            <a:r>
              <a:rPr sz="2400" dirty="0">
                <a:latin typeface="Times New Roman"/>
                <a:cs typeface="Times New Roman"/>
              </a:rPr>
              <a:t>et ont été à  </a:t>
            </a:r>
            <a:r>
              <a:rPr sz="2400" spc="-5" dirty="0">
                <a:latin typeface="Times New Roman"/>
                <a:cs typeface="Times New Roman"/>
              </a:rPr>
              <a:t>l’origine des premières innovations </a:t>
            </a:r>
            <a:r>
              <a:rPr sz="2400" dirty="0">
                <a:latin typeface="Times New Roman"/>
                <a:cs typeface="Times New Roman"/>
              </a:rPr>
              <a:t>en la </a:t>
            </a:r>
            <a:r>
              <a:rPr sz="2400" spc="-5" dirty="0">
                <a:latin typeface="Times New Roman"/>
                <a:cs typeface="Times New Roman"/>
              </a:rPr>
              <a:t>matière </a:t>
            </a:r>
            <a:r>
              <a:rPr sz="2400" spc="-10" dirty="0">
                <a:latin typeface="Times New Roman"/>
                <a:cs typeface="Times New Roman"/>
              </a:rPr>
              <a:t>portées  </a:t>
            </a:r>
            <a:r>
              <a:rPr sz="2400" spc="-5" dirty="0">
                <a:latin typeface="Times New Roman"/>
                <a:cs typeface="Times New Roman"/>
              </a:rPr>
              <a:t>principalement sur </a:t>
            </a:r>
            <a:r>
              <a:rPr sz="2400" dirty="0">
                <a:latin typeface="Times New Roman"/>
                <a:cs typeface="Times New Roman"/>
              </a:rPr>
              <a:t>deux types de technologies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1299210" lvl="1" indent="-372110">
              <a:lnSpc>
                <a:spcPct val="100000"/>
              </a:lnSpc>
              <a:buAutoNum type="arabicPeriod"/>
              <a:tabLst>
                <a:tab pos="1298575" algn="l"/>
                <a:tab pos="1299210" algn="l"/>
                <a:tab pos="1899285" algn="l"/>
                <a:tab pos="3583940" algn="l"/>
                <a:tab pos="4030345" algn="l"/>
                <a:tab pos="6138545" algn="l"/>
                <a:tab pos="6519545" algn="l"/>
                <a:tab pos="6965950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Les	plateformes	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	développement	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et	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	traitement</a:t>
            </a:r>
            <a:endParaRPr sz="24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des données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(GFS, Hadoop, Spark,…) </a:t>
            </a:r>
            <a:r>
              <a:rPr sz="2400" b="1" spc="-10" dirty="0" smtClean="0">
                <a:solidFill>
                  <a:srgbClr val="C00000"/>
                </a:solidFill>
                <a:latin typeface="Times New Roman"/>
                <a:cs typeface="Times New Roman"/>
              </a:rPr>
              <a:t>[</a:t>
            </a:r>
            <a:endParaRPr sz="2500" dirty="0">
              <a:latin typeface="Times New Roman"/>
              <a:cs typeface="Times New Roman"/>
            </a:endParaRPr>
          </a:p>
          <a:p>
            <a:pPr marL="1231900" lvl="1" indent="-305435">
              <a:lnSpc>
                <a:spcPct val="100000"/>
              </a:lnSpc>
              <a:buAutoNum type="arabicPeriod" startAt="2"/>
              <a:tabLst>
                <a:tab pos="1232535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Les bases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 données (NoSql) 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4068" y="3645408"/>
            <a:ext cx="283463" cy="1021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30986"/>
            <a:ext cx="787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Historique : Big Data, Google : Le système de fichier</a:t>
            </a:r>
            <a:r>
              <a:rPr sz="2400" b="1" spc="-1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GFS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211400"/>
            <a:ext cx="8351520" cy="3442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Pour stocker son index grandissant quelle solution </a:t>
            </a:r>
            <a:r>
              <a:rPr sz="2400" spc="-5" dirty="0">
                <a:latin typeface="Times New Roman"/>
                <a:cs typeface="Times New Roman"/>
              </a:rPr>
              <a:t>pour Google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870585" lvl="1" indent="-457834">
              <a:lnSpc>
                <a:spcPct val="100000"/>
              </a:lnSpc>
              <a:spcBef>
                <a:spcPts val="2420"/>
              </a:spcBef>
              <a:buAutoNum type="arabicPeriod"/>
              <a:tabLst>
                <a:tab pos="870585" algn="l"/>
                <a:tab pos="871219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Utilisation </a:t>
            </a:r>
            <a:r>
              <a:rPr sz="2000" b="1" dirty="0">
                <a:latin typeface="Times New Roman"/>
                <a:cs typeface="Times New Roman"/>
              </a:rPr>
              <a:t>d’un SGBDR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213485" lvl="2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1213485" algn="l"/>
                <a:tab pos="1214120" algn="l"/>
              </a:tabLst>
            </a:pPr>
            <a:r>
              <a:rPr sz="2000" spc="-5" dirty="0">
                <a:latin typeface="Times New Roman"/>
                <a:cs typeface="Times New Roman"/>
              </a:rPr>
              <a:t>Problème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distribution </a:t>
            </a:r>
            <a:r>
              <a:rPr sz="2000" dirty="0">
                <a:latin typeface="Times New Roman"/>
                <a:cs typeface="Times New Roman"/>
              </a:rPr>
              <a:t>des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données</a:t>
            </a:r>
            <a:endParaRPr sz="2000">
              <a:latin typeface="Times New Roman"/>
              <a:cs typeface="Times New Roman"/>
            </a:endParaRPr>
          </a:p>
          <a:p>
            <a:pPr marL="1213485" lvl="2" indent="-343535">
              <a:lnSpc>
                <a:spcPct val="100000"/>
              </a:lnSpc>
              <a:buFont typeface="Wingdings"/>
              <a:buChar char=""/>
              <a:tabLst>
                <a:tab pos="1213485" algn="l"/>
                <a:tab pos="1214120" algn="l"/>
              </a:tabLst>
            </a:pPr>
            <a:r>
              <a:rPr sz="2000" spc="-5" dirty="0">
                <a:latin typeface="Times New Roman"/>
                <a:cs typeface="Times New Roman"/>
              </a:rPr>
              <a:t>Problème </a:t>
            </a:r>
            <a:r>
              <a:rPr sz="2000" dirty="0">
                <a:latin typeface="Times New Roman"/>
                <a:cs typeface="Times New Roman"/>
              </a:rPr>
              <a:t>du nombre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d’utilisateurs</a:t>
            </a:r>
            <a:endParaRPr sz="2000">
              <a:latin typeface="Times New Roman"/>
              <a:cs typeface="Times New Roman"/>
            </a:endParaRPr>
          </a:p>
          <a:p>
            <a:pPr marL="1213485" lvl="2" indent="-343535">
              <a:lnSpc>
                <a:spcPct val="100000"/>
              </a:lnSpc>
              <a:buFont typeface="Wingdings"/>
              <a:buChar char=""/>
              <a:tabLst>
                <a:tab pos="1213485" algn="l"/>
                <a:tab pos="1214120" algn="l"/>
              </a:tabLst>
            </a:pPr>
            <a:r>
              <a:rPr sz="2000" spc="-5" dirty="0">
                <a:latin typeface="Times New Roman"/>
                <a:cs typeface="Times New Roman"/>
              </a:rPr>
              <a:t>Problème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20" dirty="0">
                <a:latin typeface="Times New Roman"/>
                <a:cs typeface="Times New Roman"/>
              </a:rPr>
              <a:t>Vitesse </a:t>
            </a:r>
            <a:r>
              <a:rPr sz="2000" dirty="0">
                <a:latin typeface="Times New Roman"/>
                <a:cs typeface="Times New Roman"/>
              </a:rPr>
              <a:t>du </a:t>
            </a:r>
            <a:r>
              <a:rPr sz="2000" spc="-5" dirty="0">
                <a:latin typeface="Times New Roman"/>
                <a:cs typeface="Times New Roman"/>
              </a:rPr>
              <a:t>moteur </a:t>
            </a:r>
            <a:r>
              <a:rPr sz="2000" dirty="0">
                <a:latin typeface="Times New Roman"/>
                <a:cs typeface="Times New Roman"/>
              </a:rPr>
              <a:t>de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recherche</a:t>
            </a: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buFont typeface="Wingdings"/>
              <a:buChar char=""/>
            </a:pPr>
            <a:endParaRPr sz="2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950">
              <a:latin typeface="Times New Roman"/>
              <a:cs typeface="Times New Roman"/>
            </a:endParaRPr>
          </a:p>
          <a:p>
            <a:pPr marL="870585" marR="5080" lvl="1" indent="-457200">
              <a:lnSpc>
                <a:spcPct val="100000"/>
              </a:lnSpc>
              <a:buAutoNum type="arabicPeriod"/>
              <a:tabLst>
                <a:tab pos="870585" algn="l"/>
                <a:tab pos="871219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Invention </a:t>
            </a:r>
            <a:r>
              <a:rPr sz="2000" b="1" spc="-10" dirty="0">
                <a:latin typeface="Times New Roman"/>
                <a:cs typeface="Times New Roman"/>
              </a:rPr>
              <a:t>d’un </a:t>
            </a:r>
            <a:r>
              <a:rPr sz="2000" b="1" dirty="0">
                <a:latin typeface="Times New Roman"/>
                <a:cs typeface="Times New Roman"/>
              </a:rPr>
              <a:t>nouveau </a:t>
            </a:r>
            <a:r>
              <a:rPr sz="2000" b="1" spc="-5" dirty="0">
                <a:latin typeface="Times New Roman"/>
                <a:cs typeface="Times New Roman"/>
              </a:rPr>
              <a:t>système</a:t>
            </a: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propriétaire</a:t>
            </a:r>
            <a:r>
              <a:rPr sz="2000" b="1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: </a:t>
            </a:r>
            <a:r>
              <a:rPr sz="2000" b="1" spc="-5" dirty="0">
                <a:latin typeface="Times New Roman"/>
                <a:cs typeface="Times New Roman"/>
              </a:rPr>
              <a:t>GFS </a:t>
            </a:r>
            <a:r>
              <a:rPr sz="2000" b="1" dirty="0">
                <a:latin typeface="Times New Roman"/>
                <a:cs typeface="Times New Roman"/>
              </a:rPr>
              <a:t>( </a:t>
            </a:r>
            <a:r>
              <a:rPr sz="2000" b="1" spc="-5" dirty="0">
                <a:latin typeface="Times New Roman"/>
                <a:cs typeface="Times New Roman"/>
              </a:rPr>
              <a:t>Google File  </a:t>
            </a:r>
            <a:r>
              <a:rPr sz="2000" b="1" dirty="0">
                <a:latin typeface="Times New Roman"/>
                <a:cs typeface="Times New Roman"/>
              </a:rPr>
              <a:t>Système) </a:t>
            </a:r>
            <a:r>
              <a:rPr sz="2000" b="1" spc="-5" dirty="0">
                <a:latin typeface="Times New Roman"/>
                <a:cs typeface="Times New Roman"/>
              </a:rPr>
              <a:t>en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2003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281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0" dirty="0"/>
              <a:t> </a:t>
            </a:r>
            <a:r>
              <a:rPr spc="-5" dirty="0"/>
              <a:t>Historique</a:t>
            </a:r>
          </a:p>
        </p:txBody>
      </p:sp>
      <p:sp>
        <p:nvSpPr>
          <p:cNvPr id="5" name="object 5"/>
          <p:cNvSpPr/>
          <p:nvPr/>
        </p:nvSpPr>
        <p:spPr>
          <a:xfrm>
            <a:off x="3599688" y="908303"/>
            <a:ext cx="1799843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8228" y="5265420"/>
            <a:ext cx="502920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4703" y="3591864"/>
            <a:ext cx="446892" cy="547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30986"/>
            <a:ext cx="787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Historique : Big Data, Google : Le système de fichier</a:t>
            </a:r>
            <a:r>
              <a:rPr sz="2400" b="1" spc="-18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GFS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281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0" dirty="0"/>
              <a:t> </a:t>
            </a:r>
            <a:r>
              <a:rPr spc="-5" dirty="0"/>
              <a:t>Historique</a:t>
            </a:r>
          </a:p>
        </p:txBody>
      </p:sp>
      <p:sp>
        <p:nvSpPr>
          <p:cNvPr id="4" name="object 4"/>
          <p:cNvSpPr/>
          <p:nvPr/>
        </p:nvSpPr>
        <p:spPr>
          <a:xfrm>
            <a:off x="611123" y="1484375"/>
            <a:ext cx="7984037" cy="475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930986"/>
            <a:ext cx="8782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Historique : Big Data, Comment exploiter ce système de fichier</a:t>
            </a:r>
            <a:r>
              <a:rPr sz="2400" b="1" spc="-22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212924"/>
            <a:ext cx="8352155" cy="4081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200" spc="-5" dirty="0">
                <a:latin typeface="Times New Roman"/>
                <a:cs typeface="Times New Roman"/>
              </a:rPr>
              <a:t>La </a:t>
            </a:r>
            <a:r>
              <a:rPr sz="2200" dirty="0">
                <a:latin typeface="Times New Roman"/>
                <a:cs typeface="Times New Roman"/>
              </a:rPr>
              <a:t>notion </a:t>
            </a:r>
            <a:r>
              <a:rPr sz="2200" spc="-5" dirty="0">
                <a:latin typeface="Times New Roman"/>
                <a:cs typeface="Times New Roman"/>
              </a:rPr>
              <a:t>de Big Data est intimement lié à la capacité de traitements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</a:t>
            </a:r>
            <a:endParaRPr sz="22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gros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volumes.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629920" lvl="1" indent="-217170">
              <a:lnSpc>
                <a:spcPct val="100000"/>
              </a:lnSpc>
              <a:spcBef>
                <a:spcPts val="5"/>
              </a:spcBef>
              <a:buChar char="-"/>
              <a:tabLst>
                <a:tab pos="629920" algn="l"/>
                <a:tab pos="630555" algn="l"/>
                <a:tab pos="1041400" algn="l"/>
                <a:tab pos="2913380" algn="l"/>
                <a:tab pos="3170555" algn="l"/>
                <a:tab pos="3611245" algn="l"/>
                <a:tab pos="4418965" algn="l"/>
                <a:tab pos="4801870" algn="l"/>
                <a:tab pos="5440045" algn="l"/>
                <a:tab pos="5655310" algn="l"/>
                <a:tab pos="6484620" algn="l"/>
                <a:tab pos="7152005" algn="l"/>
                <a:tab pos="7649209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L</a:t>
            </a:r>
            <a:r>
              <a:rPr sz="2000" b="1" dirty="0">
                <a:latin typeface="Times New Roman"/>
                <a:cs typeface="Times New Roman"/>
              </a:rPr>
              <a:t>e	p</a:t>
            </a:r>
            <a:r>
              <a:rPr sz="2000" b="1" spc="-40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em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er 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r</a:t>
            </a:r>
            <a:r>
              <a:rPr sz="2000" b="1" spc="-10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ic</a:t>
            </a:r>
            <a:r>
              <a:rPr sz="2000" b="1" spc="-10" dirty="0">
                <a:latin typeface="Times New Roman"/>
                <a:cs typeface="Times New Roman"/>
              </a:rPr>
              <a:t>l</a:t>
            </a:r>
            <a:r>
              <a:rPr sz="2000" b="1" dirty="0">
                <a:latin typeface="Times New Roman"/>
                <a:cs typeface="Times New Roman"/>
              </a:rPr>
              <a:t>e	a	é</a:t>
            </a:r>
            <a:r>
              <a:rPr sz="2000" b="1" spc="-10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é	pu</a:t>
            </a:r>
            <a:r>
              <a:rPr sz="2000" b="1" spc="-10" dirty="0">
                <a:latin typeface="Times New Roman"/>
                <a:cs typeface="Times New Roman"/>
              </a:rPr>
              <a:t>b</a:t>
            </a:r>
            <a:r>
              <a:rPr sz="2000" b="1" dirty="0">
                <a:latin typeface="Times New Roman"/>
                <a:cs typeface="Times New Roman"/>
              </a:rPr>
              <a:t>l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é	</a:t>
            </a:r>
            <a:r>
              <a:rPr sz="2000" b="1" spc="-15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n	2004	:	</a:t>
            </a:r>
            <a:r>
              <a:rPr sz="2000" dirty="0">
                <a:latin typeface="Times New Roman"/>
                <a:cs typeface="Times New Roman"/>
              </a:rPr>
              <a:t>J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spc="-35" dirty="0">
                <a:latin typeface="Times New Roman"/>
                <a:cs typeface="Times New Roman"/>
              </a:rPr>
              <a:t>f</a:t>
            </a:r>
            <a:r>
              <a:rPr sz="2000" spc="-10" dirty="0">
                <a:latin typeface="Times New Roman"/>
                <a:cs typeface="Times New Roman"/>
              </a:rPr>
              <a:t>f</a:t>
            </a:r>
            <a:r>
              <a:rPr sz="2000" dirty="0">
                <a:latin typeface="Times New Roman"/>
                <a:cs typeface="Times New Roman"/>
              </a:rPr>
              <a:t>rey	Dean	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	S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nj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  <a:p>
            <a:pPr marL="413384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Ghemawat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13485" lvl="2" indent="-3435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1213485" algn="l"/>
                <a:tab pos="1214120" algn="l"/>
              </a:tabLst>
            </a:pPr>
            <a:r>
              <a:rPr sz="2000" b="1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imes New Roman"/>
                <a:cs typeface="Times New Roman"/>
              </a:rPr>
              <a:t>MapReduce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 : </a:t>
            </a: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Simplified </a:t>
            </a:r>
            <a:r>
              <a:rPr sz="20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Data </a:t>
            </a:r>
            <a:r>
              <a:rPr sz="2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Processing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on Large</a:t>
            </a:r>
            <a:r>
              <a:rPr sz="2000" b="1" spc="-1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Clusters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buFont typeface="Times New Roman"/>
              <a:buChar char="-"/>
              <a:tabLst>
                <a:tab pos="698500" algn="l"/>
                <a:tab pos="69913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C’est </a:t>
            </a:r>
            <a:r>
              <a:rPr sz="2000" b="1" dirty="0">
                <a:latin typeface="Times New Roman"/>
                <a:cs typeface="Times New Roman"/>
              </a:rPr>
              <a:t>un </a:t>
            </a:r>
            <a:r>
              <a:rPr sz="2000" b="1" spc="-5" dirty="0">
                <a:latin typeface="Times New Roman"/>
                <a:cs typeface="Times New Roman"/>
              </a:rPr>
              <a:t>algorithme inventé </a:t>
            </a:r>
            <a:r>
              <a:rPr sz="2000" b="1" dirty="0">
                <a:latin typeface="Times New Roman"/>
                <a:cs typeface="Times New Roman"/>
              </a:rPr>
              <a:t>par </a:t>
            </a:r>
            <a:r>
              <a:rPr sz="2000" b="1" spc="-5" dirty="0">
                <a:latin typeface="Times New Roman"/>
                <a:cs typeface="Times New Roman"/>
              </a:rPr>
              <a:t>Google, Inc afin </a:t>
            </a:r>
            <a:r>
              <a:rPr sz="2000" b="1" dirty="0">
                <a:latin typeface="Times New Roman"/>
                <a:cs typeface="Times New Roman"/>
              </a:rPr>
              <a:t>de </a:t>
            </a:r>
            <a:r>
              <a:rPr sz="2000" b="1" spc="-5" dirty="0">
                <a:latin typeface="Times New Roman"/>
                <a:cs typeface="Times New Roman"/>
              </a:rPr>
              <a:t>distribuer</a:t>
            </a:r>
            <a:r>
              <a:rPr sz="2000" b="1" spc="1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des</a:t>
            </a:r>
            <a:endParaRPr sz="20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traitements sur un ensemble de machines avec </a:t>
            </a:r>
            <a:r>
              <a:rPr sz="2000" b="1" spc="-5" dirty="0">
                <a:latin typeface="Times New Roman"/>
                <a:cs typeface="Times New Roman"/>
              </a:rPr>
              <a:t>le </a:t>
            </a:r>
            <a:r>
              <a:rPr sz="2000" b="1" dirty="0">
                <a:latin typeface="Times New Roman"/>
                <a:cs typeface="Times New Roman"/>
              </a:rPr>
              <a:t>système</a:t>
            </a:r>
            <a:r>
              <a:rPr sz="2000" b="1" spc="-2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GFS.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buFont typeface="Times New Roman"/>
              <a:buChar char="-"/>
              <a:tabLst>
                <a:tab pos="698500" algn="l"/>
                <a:tab pos="699135" algn="l"/>
                <a:tab pos="1666239" algn="l"/>
                <a:tab pos="2704465" algn="l"/>
                <a:tab pos="4210050" algn="l"/>
                <a:tab pos="4867275" algn="l"/>
                <a:tab pos="5325745" algn="l"/>
                <a:tab pos="5659755" algn="l"/>
                <a:tab pos="6246495" algn="l"/>
                <a:tab pos="6961505" algn="l"/>
                <a:tab pos="742188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Google	possède	aujourd'hui	plus	</a:t>
            </a:r>
            <a:r>
              <a:rPr sz="2000" b="1" dirty="0">
                <a:latin typeface="Times New Roman"/>
                <a:cs typeface="Times New Roman"/>
              </a:rPr>
              <a:t>de	1	000	0000	de	</a:t>
            </a:r>
            <a:r>
              <a:rPr sz="2000" b="1" spc="-5" dirty="0">
                <a:latin typeface="Times New Roman"/>
                <a:cs typeface="Times New Roman"/>
              </a:rPr>
              <a:t>serveurs</a:t>
            </a:r>
            <a:endParaRPr sz="20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interconnectés </a:t>
            </a:r>
            <a:r>
              <a:rPr sz="2000" b="1" dirty="0">
                <a:latin typeface="Times New Roman"/>
                <a:cs typeface="Times New Roman"/>
              </a:rPr>
              <a:t>dans </a:t>
            </a:r>
            <a:r>
              <a:rPr sz="2000" b="1" spc="-5" dirty="0">
                <a:latin typeface="Times New Roman"/>
                <a:cs typeface="Times New Roman"/>
              </a:rPr>
              <a:t>le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monde.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2989" y="206197"/>
            <a:ext cx="4281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50" dirty="0"/>
              <a:t> </a:t>
            </a:r>
            <a:r>
              <a:rPr spc="-5" dirty="0"/>
              <a:t>Historique</a:t>
            </a:r>
          </a:p>
        </p:txBody>
      </p:sp>
      <p:sp>
        <p:nvSpPr>
          <p:cNvPr id="5" name="object 5"/>
          <p:cNvSpPr/>
          <p:nvPr/>
        </p:nvSpPr>
        <p:spPr>
          <a:xfrm>
            <a:off x="3599688" y="908303"/>
            <a:ext cx="1799843" cy="179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2769" y="206197"/>
            <a:ext cx="7837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 </a:t>
            </a:r>
            <a:r>
              <a:rPr dirty="0"/>
              <a:t>Les </a:t>
            </a:r>
            <a:r>
              <a:rPr spc="-5" dirty="0"/>
              <a:t>Acteurs </a:t>
            </a:r>
            <a:r>
              <a:rPr dirty="0"/>
              <a:t>de l’Open</a:t>
            </a:r>
            <a:r>
              <a:rPr spc="-140" dirty="0"/>
              <a:t> </a:t>
            </a:r>
            <a:r>
              <a:rPr spc="-5" dirty="0"/>
              <a:t>Source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97304"/>
            <a:ext cx="7820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Les </a:t>
            </a:r>
            <a:r>
              <a:rPr sz="2400" dirty="0">
                <a:latin typeface="Times New Roman"/>
                <a:cs typeface="Times New Roman"/>
              </a:rPr>
              <a:t>contributeurs de </a:t>
            </a:r>
            <a:r>
              <a:rPr sz="2400" spc="-5" dirty="0">
                <a:latin typeface="Times New Roman"/>
                <a:cs typeface="Times New Roman"/>
              </a:rPr>
              <a:t>l’implémentation </a:t>
            </a:r>
            <a:r>
              <a:rPr sz="2400" dirty="0">
                <a:latin typeface="Times New Roman"/>
                <a:cs typeface="Times New Roman"/>
              </a:rPr>
              <a:t>Libre et Open Source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491941"/>
            <a:ext cx="835279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Ces </a:t>
            </a:r>
            <a:r>
              <a:rPr sz="2400" spc="-5" dirty="0">
                <a:latin typeface="Times New Roman"/>
                <a:cs typeface="Times New Roman"/>
              </a:rPr>
              <a:t>entreprises ont décidé d’ouvrir leurs développements</a:t>
            </a:r>
            <a:r>
              <a:rPr sz="2400" spc="20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internes</a:t>
            </a:r>
            <a:endParaRPr sz="2400">
              <a:latin typeface="Times New Roman"/>
              <a:cs typeface="Times New Roman"/>
            </a:endParaRPr>
          </a:p>
          <a:p>
            <a:pPr marL="29908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au </a:t>
            </a:r>
            <a:r>
              <a:rPr sz="2400" spc="-5" dirty="0">
                <a:latin typeface="Times New Roman"/>
                <a:cs typeface="Times New Roman"/>
              </a:rPr>
              <a:t>monde </a:t>
            </a: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29908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Un</a:t>
            </a:r>
            <a:r>
              <a:rPr sz="2400" spc="2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certains</a:t>
            </a:r>
            <a:r>
              <a:rPr sz="2400" spc="25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nombre</a:t>
            </a:r>
            <a:r>
              <a:rPr sz="2400" spc="2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</a:t>
            </a:r>
            <a:r>
              <a:rPr sz="2400" spc="2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ces</a:t>
            </a:r>
            <a:r>
              <a:rPr sz="2400" spc="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technologies</a:t>
            </a:r>
            <a:r>
              <a:rPr sz="2400" spc="2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comme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«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Hadoop</a:t>
            </a:r>
            <a:r>
              <a:rPr sz="2400" b="1" spc="2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»</a:t>
            </a:r>
            <a:r>
              <a:rPr sz="2400" b="1" spc="2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et</a:t>
            </a:r>
            <a:endParaRPr sz="2400">
              <a:latin typeface="Times New Roman"/>
              <a:cs typeface="Times New Roman"/>
            </a:endParaRPr>
          </a:p>
          <a:p>
            <a:pPr marL="299085" marR="5715" algn="just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« </a:t>
            </a:r>
            <a:r>
              <a:rPr sz="2400" b="1" spc="-5" dirty="0">
                <a:latin typeface="Times New Roman"/>
                <a:cs typeface="Times New Roman"/>
              </a:rPr>
              <a:t>Spark </a:t>
            </a:r>
            <a:r>
              <a:rPr sz="2400" b="1" dirty="0">
                <a:latin typeface="Times New Roman"/>
                <a:cs typeface="Times New Roman"/>
              </a:rPr>
              <a:t>» </a:t>
            </a:r>
            <a:r>
              <a:rPr sz="2400" dirty="0">
                <a:latin typeface="Times New Roman"/>
                <a:cs typeface="Times New Roman"/>
              </a:rPr>
              <a:t>font </a:t>
            </a:r>
            <a:r>
              <a:rPr sz="2400" spc="-5" dirty="0">
                <a:latin typeface="Times New Roman"/>
                <a:cs typeface="Times New Roman"/>
              </a:rPr>
              <a:t>partie </a:t>
            </a:r>
            <a:r>
              <a:rPr sz="2400" spc="-10" dirty="0">
                <a:latin typeface="Times New Roman"/>
                <a:cs typeface="Times New Roman"/>
              </a:rPr>
              <a:t>de </a:t>
            </a:r>
            <a:r>
              <a:rPr sz="2400" spc="-5" dirty="0">
                <a:latin typeface="Times New Roman"/>
                <a:cs typeface="Times New Roman"/>
              </a:rPr>
              <a:t>la fondation </a:t>
            </a:r>
            <a:r>
              <a:rPr sz="2400" dirty="0">
                <a:latin typeface="Times New Roman"/>
                <a:cs typeface="Times New Roman"/>
              </a:rPr>
              <a:t>Apache et </a:t>
            </a:r>
            <a:r>
              <a:rPr sz="2400" spc="-5" dirty="0">
                <a:latin typeface="Times New Roman"/>
                <a:cs typeface="Times New Roman"/>
              </a:rPr>
              <a:t>ont </a:t>
            </a:r>
            <a:r>
              <a:rPr sz="2400" dirty="0">
                <a:latin typeface="Times New Roman"/>
                <a:cs typeface="Times New Roman"/>
              </a:rPr>
              <a:t>été intégrés  aux </a:t>
            </a:r>
            <a:r>
              <a:rPr sz="2400" spc="-15" dirty="0">
                <a:latin typeface="Times New Roman"/>
                <a:cs typeface="Times New Roman"/>
              </a:rPr>
              <a:t>offres </a:t>
            </a:r>
            <a:r>
              <a:rPr sz="2400" dirty="0">
                <a:latin typeface="Times New Roman"/>
                <a:cs typeface="Times New Roman"/>
              </a:rPr>
              <a:t>de </a:t>
            </a:r>
            <a:r>
              <a:rPr sz="2400" b="1" dirty="0">
                <a:latin typeface="Times New Roman"/>
                <a:cs typeface="Times New Roman"/>
              </a:rPr>
              <a:t>« Big Data » </a:t>
            </a:r>
            <a:r>
              <a:rPr sz="2400" spc="-5" dirty="0">
                <a:latin typeface="Times New Roman"/>
                <a:cs typeface="Times New Roman"/>
              </a:rPr>
              <a:t>des grands acteurs </a:t>
            </a:r>
            <a:r>
              <a:rPr sz="2400" dirty="0">
                <a:latin typeface="Times New Roman"/>
                <a:cs typeface="Times New Roman"/>
              </a:rPr>
              <a:t>tel que </a:t>
            </a:r>
            <a:r>
              <a:rPr sz="2400" b="1" spc="-5" dirty="0">
                <a:latin typeface="Times New Roman"/>
                <a:cs typeface="Times New Roman"/>
              </a:rPr>
              <a:t>IBM</a:t>
            </a:r>
            <a:r>
              <a:rPr sz="2400" spc="-5" dirty="0">
                <a:latin typeface="Times New Roman"/>
                <a:cs typeface="Times New Roman"/>
              </a:rPr>
              <a:t>,  </a:t>
            </a:r>
            <a:r>
              <a:rPr sz="2400" b="1" dirty="0">
                <a:latin typeface="Times New Roman"/>
                <a:cs typeface="Times New Roman"/>
              </a:rPr>
              <a:t>Oracle</a:t>
            </a:r>
            <a:r>
              <a:rPr sz="2400" dirty="0">
                <a:latin typeface="Times New Roman"/>
                <a:cs typeface="Times New Roman"/>
              </a:rPr>
              <a:t>, </a:t>
            </a:r>
            <a:r>
              <a:rPr sz="2400" b="1" spc="-5" dirty="0">
                <a:latin typeface="Times New Roman"/>
                <a:cs typeface="Times New Roman"/>
              </a:rPr>
              <a:t>Microsoft</a:t>
            </a:r>
            <a:r>
              <a:rPr sz="2400" spc="-5" dirty="0">
                <a:latin typeface="Times New Roman"/>
                <a:cs typeface="Times New Roman"/>
              </a:rPr>
              <a:t>, </a:t>
            </a:r>
            <a:r>
              <a:rPr sz="2400" b="1" dirty="0">
                <a:latin typeface="Times New Roman"/>
                <a:cs typeface="Times New Roman"/>
              </a:rPr>
              <a:t>EMC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6990" y="1716003"/>
            <a:ext cx="2223135" cy="1372870"/>
            <a:chOff x="826990" y="1716003"/>
            <a:chExt cx="2223135" cy="1372870"/>
          </a:xfrm>
        </p:grpSpPr>
        <p:sp>
          <p:nvSpPr>
            <p:cNvPr id="6" name="object 6"/>
            <p:cNvSpPr/>
            <p:nvPr/>
          </p:nvSpPr>
          <p:spPr>
            <a:xfrm>
              <a:off x="826990" y="1716003"/>
              <a:ext cx="1954055" cy="827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9159" y="2420126"/>
              <a:ext cx="2150422" cy="6687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795771" y="1668831"/>
            <a:ext cx="2626115" cy="917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3739" y="1775461"/>
            <a:ext cx="2240680" cy="704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7211" y="6426809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908" y="206197"/>
            <a:ext cx="8737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 </a:t>
            </a:r>
            <a:r>
              <a:rPr spc="-5" dirty="0"/>
              <a:t>Plateforme </a:t>
            </a:r>
            <a:r>
              <a:rPr dirty="0"/>
              <a:t>– </a:t>
            </a:r>
            <a:r>
              <a:rPr spc="-25" dirty="0"/>
              <a:t>Technologies </a:t>
            </a:r>
            <a:r>
              <a:rPr dirty="0"/>
              <a:t>-</a:t>
            </a:r>
            <a:r>
              <a:rPr spc="135" dirty="0"/>
              <a:t> </a:t>
            </a:r>
            <a:r>
              <a:rPr spc="-5" dirty="0"/>
              <a:t>Outils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7668" y="1062227"/>
          <a:ext cx="8821418" cy="4907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2438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Société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marL="451484" marR="434975" indent="-95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ol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gie  d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év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ppée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6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technologie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Google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Big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Table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1399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base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distribuée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propriétaire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reposant sur 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GFS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(Google File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System).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Technologie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non Open Source,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mais qui a 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inspiré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Hbase qui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est Open</a:t>
                      </a:r>
                      <a:r>
                        <a:rPr sz="16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Source.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MapReduce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Plate-forme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développement pour traitements</a:t>
                      </a:r>
                      <a:r>
                        <a:rPr sz="1600" spc="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distribués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25" dirty="0">
                          <a:latin typeface="Calibri"/>
                          <a:cs typeface="Calibri"/>
                        </a:rPr>
                        <a:t>Yahoo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Hadoop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Plateforme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Java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destinée aux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applications distribuées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et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à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gestion  intensive des données.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Issue à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l’origine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GFS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6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MapReduce.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S4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9842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Plateforme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développement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dédiée aux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applications de  traitement continu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flux 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Facebook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Cassandra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Base 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type NoSQL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6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distribuée.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Hive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Logiciel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d’analyse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utilisant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Hadoop.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Twitter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Storm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Plateforme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traitement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</a:t>
                      </a:r>
                      <a:r>
                        <a:rPr sz="16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massives.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FockDB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Base 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distribuée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de type</a:t>
                      </a:r>
                      <a:r>
                        <a:rPr sz="16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graphe.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343"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LinkedIn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SenseiDB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Base 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temps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réel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distribuée et</a:t>
                      </a:r>
                      <a:r>
                        <a:rPr sz="16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semi-structurée.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Voldemort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Base de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données distribuée destinée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aux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très grosses</a:t>
                      </a:r>
                      <a:r>
                        <a:rPr sz="16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volumétries.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051304" y="6163055"/>
            <a:ext cx="5006340" cy="33845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600" b="1" spc="-20" dirty="0">
                <a:latin typeface="Calibri"/>
                <a:cs typeface="Calibri"/>
              </a:rPr>
              <a:t>Tableau </a:t>
            </a:r>
            <a:r>
              <a:rPr sz="1600" b="1" spc="-5" dirty="0">
                <a:latin typeface="Calibri"/>
                <a:cs typeface="Calibri"/>
              </a:rPr>
              <a:t>: </a:t>
            </a:r>
            <a:r>
              <a:rPr sz="1600" spc="-10" dirty="0">
                <a:latin typeface="Calibri"/>
                <a:cs typeface="Calibri"/>
              </a:rPr>
              <a:t>Quelques </a:t>
            </a:r>
            <a:r>
              <a:rPr sz="1600" spc="-5" dirty="0">
                <a:latin typeface="Calibri"/>
                <a:cs typeface="Calibri"/>
              </a:rPr>
              <a:t>technologies </a:t>
            </a:r>
            <a:r>
              <a:rPr sz="1600" spc="-10" dirty="0">
                <a:latin typeface="Calibri"/>
                <a:cs typeface="Calibri"/>
              </a:rPr>
              <a:t>Open Source </a:t>
            </a:r>
            <a:r>
              <a:rPr sz="1600" spc="-5" dirty="0">
                <a:latin typeface="Calibri"/>
                <a:cs typeface="Calibri"/>
              </a:rPr>
              <a:t>du Big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2" name="object 2"/>
          <p:cNvSpPr txBox="1"/>
          <p:nvPr/>
        </p:nvSpPr>
        <p:spPr>
          <a:xfrm>
            <a:off x="366775" y="1117905"/>
            <a:ext cx="7760334" cy="47904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Hadoop, </a:t>
            </a:r>
            <a:r>
              <a:rPr sz="2400" spc="-10" dirty="0">
                <a:latin typeface="Calibri"/>
                <a:cs typeface="Calibri"/>
              </a:rPr>
              <a:t>Hive, </a:t>
            </a:r>
            <a:r>
              <a:rPr sz="2400" dirty="0">
                <a:latin typeface="Calibri"/>
                <a:cs typeface="Calibri"/>
              </a:rPr>
              <a:t>Pig, mrjob,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Caffeine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NoSQL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Databases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Hbase, </a:t>
            </a:r>
            <a:r>
              <a:rPr sz="2400" spc="-10" dirty="0">
                <a:latin typeface="Calibri"/>
                <a:cs typeface="Calibri"/>
              </a:rPr>
              <a:t>MongoDB, </a:t>
            </a:r>
            <a:r>
              <a:rPr sz="2400" spc="-20" dirty="0">
                <a:latin typeface="Calibri"/>
                <a:cs typeface="Calibri"/>
              </a:rPr>
              <a:t>Vertica, </a:t>
            </a:r>
            <a:r>
              <a:rPr sz="2400" spc="-10" dirty="0">
                <a:latin typeface="Calibri"/>
                <a:cs typeface="Calibri"/>
              </a:rPr>
              <a:t>Cassandra, </a:t>
            </a:r>
            <a:r>
              <a:rPr sz="2400" spc="-5" dirty="0">
                <a:latin typeface="Calibri"/>
                <a:cs typeface="Calibri"/>
              </a:rPr>
              <a:t>Neo4j,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Servers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EC2, </a:t>
            </a:r>
            <a:r>
              <a:rPr sz="2400" spc="-5" dirty="0">
                <a:latin typeface="Calibri"/>
                <a:cs typeface="Calibri"/>
              </a:rPr>
              <a:t>Google </a:t>
            </a:r>
            <a:r>
              <a:rPr sz="2400" dirty="0">
                <a:latin typeface="Calibri"/>
                <a:cs typeface="Calibri"/>
              </a:rPr>
              <a:t>App </a:t>
            </a:r>
            <a:r>
              <a:rPr sz="2400" spc="-5" dirty="0">
                <a:latin typeface="Calibri"/>
                <a:cs typeface="Calibri"/>
              </a:rPr>
              <a:t>Engine, Elastic, Beanstalk,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Heroku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Analytics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R, </a:t>
            </a:r>
            <a:r>
              <a:rPr sz="2400" spc="-5" dirty="0">
                <a:latin typeface="Calibri"/>
                <a:cs typeface="Calibri"/>
              </a:rPr>
              <a:t>SAS, </a:t>
            </a:r>
            <a:r>
              <a:rPr sz="2400" dirty="0">
                <a:latin typeface="Calibri"/>
                <a:cs typeface="Calibri"/>
              </a:rPr>
              <a:t>Python </a:t>
            </a:r>
            <a:r>
              <a:rPr sz="2400" spc="-5" dirty="0">
                <a:latin typeface="Calibri"/>
                <a:cs typeface="Calibri"/>
              </a:rPr>
              <a:t>scikit-learn, Spark MLLib, </a:t>
            </a:r>
            <a:r>
              <a:rPr sz="2400" dirty="0">
                <a:latin typeface="Calibri"/>
                <a:cs typeface="Calibri"/>
              </a:rPr>
              <a:t>Apache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Mahout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Solr/Lucene, ElasticSearch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334" y="206197"/>
            <a:ext cx="8737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 </a:t>
            </a:r>
            <a:r>
              <a:rPr spc="-5" dirty="0"/>
              <a:t>Plateforme </a:t>
            </a:r>
            <a:r>
              <a:rPr dirty="0"/>
              <a:t>– </a:t>
            </a:r>
            <a:r>
              <a:rPr spc="-25" dirty="0"/>
              <a:t>Technologies </a:t>
            </a:r>
            <a:r>
              <a:rPr dirty="0"/>
              <a:t>-</a:t>
            </a:r>
            <a:r>
              <a:rPr spc="130" dirty="0"/>
              <a:t> </a:t>
            </a:r>
            <a:r>
              <a:rPr spc="-5" dirty="0"/>
              <a:t>Outils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34" y="206197"/>
            <a:ext cx="8737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 </a:t>
            </a:r>
            <a:r>
              <a:rPr spc="-5" dirty="0"/>
              <a:t>Plateforme </a:t>
            </a:r>
            <a:r>
              <a:rPr dirty="0"/>
              <a:t>– </a:t>
            </a:r>
            <a:r>
              <a:rPr spc="-25" dirty="0"/>
              <a:t>Technologies </a:t>
            </a:r>
            <a:r>
              <a:rPr dirty="0"/>
              <a:t>-</a:t>
            </a:r>
            <a:r>
              <a:rPr spc="130" dirty="0"/>
              <a:t> </a:t>
            </a:r>
            <a:r>
              <a:rPr spc="-5" dirty="0"/>
              <a:t>Outils</a:t>
            </a:r>
          </a:p>
        </p:txBody>
      </p:sp>
      <p:sp>
        <p:nvSpPr>
          <p:cNvPr id="3" name="object 3"/>
          <p:cNvSpPr/>
          <p:nvPr/>
        </p:nvSpPr>
        <p:spPr>
          <a:xfrm>
            <a:off x="106679" y="1676047"/>
            <a:ext cx="8916532" cy="3591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991" y="1191607"/>
            <a:ext cx="7441977" cy="5491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8751" y="350646"/>
            <a:ext cx="5159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BIG </a:t>
            </a:r>
            <a:r>
              <a:rPr spc="-175" dirty="0"/>
              <a:t>DATA </a:t>
            </a:r>
            <a:r>
              <a:rPr dirty="0"/>
              <a:t>Landscape</a:t>
            </a:r>
            <a:r>
              <a:rPr spc="-80" dirty="0"/>
              <a:t> </a:t>
            </a:r>
            <a:r>
              <a:rPr dirty="0"/>
              <a:t>(1/3)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204" y="909826"/>
            <a:ext cx="7885176" cy="5913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8751" y="206197"/>
            <a:ext cx="5160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70" dirty="0"/>
              <a:t>DATA </a:t>
            </a:r>
            <a:r>
              <a:rPr spc="-5" dirty="0"/>
              <a:t>Landscape</a:t>
            </a:r>
            <a:r>
              <a:rPr spc="-80" dirty="0"/>
              <a:t> </a:t>
            </a:r>
            <a:r>
              <a:rPr dirty="0"/>
              <a:t>(2/3)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7360284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(2/2)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2016 : </a:t>
            </a:r>
            <a:r>
              <a:rPr sz="1800" spc="-5" dirty="0">
                <a:latin typeface="Times New Roman"/>
                <a:cs typeface="Times New Roman"/>
              </a:rPr>
              <a:t>7V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097530"/>
            <a:ext cx="16281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000" spc="5" dirty="0">
                <a:latin typeface="Times New Roman"/>
                <a:cs typeface="Times New Roman"/>
              </a:rPr>
              <a:t>2017 </a:t>
            </a:r>
            <a:r>
              <a:rPr sz="2000" dirty="0">
                <a:latin typeface="Times New Roman"/>
                <a:cs typeface="Times New Roman"/>
              </a:rPr>
              <a:t>: </a:t>
            </a:r>
            <a:r>
              <a:rPr sz="2000" spc="5" dirty="0">
                <a:latin typeface="Times New Roman"/>
                <a:cs typeface="Times New Roman"/>
              </a:rPr>
              <a:t>10V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5003" y="2258567"/>
            <a:ext cx="1682750" cy="600710"/>
            <a:chOff x="1175003" y="2258567"/>
            <a:chExt cx="1682750" cy="600710"/>
          </a:xfrm>
        </p:grpSpPr>
        <p:sp>
          <p:nvSpPr>
            <p:cNvPr id="6" name="object 6"/>
            <p:cNvSpPr/>
            <p:nvPr/>
          </p:nvSpPr>
          <p:spPr>
            <a:xfrm>
              <a:off x="1187957" y="2271521"/>
              <a:ext cx="1656714" cy="574675"/>
            </a:xfrm>
            <a:custGeom>
              <a:avLst/>
              <a:gdLst/>
              <a:ahLst/>
              <a:cxnLst/>
              <a:rect l="l" t="t" r="r" b="b"/>
              <a:pathLst>
                <a:path w="1656714" h="574675">
                  <a:moveTo>
                    <a:pt x="1656588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276097" y="510539"/>
                  </a:lnTo>
                  <a:lnTo>
                    <a:pt x="483234" y="574420"/>
                  </a:lnTo>
                  <a:lnTo>
                    <a:pt x="690244" y="510539"/>
                  </a:lnTo>
                  <a:lnTo>
                    <a:pt x="1656588" y="510539"/>
                  </a:lnTo>
                  <a:lnTo>
                    <a:pt x="1656588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7957" y="2271521"/>
              <a:ext cx="1656714" cy="574675"/>
            </a:xfrm>
            <a:custGeom>
              <a:avLst/>
              <a:gdLst/>
              <a:ahLst/>
              <a:cxnLst/>
              <a:rect l="l" t="t" r="r" b="b"/>
              <a:pathLst>
                <a:path w="1656714" h="574675">
                  <a:moveTo>
                    <a:pt x="0" y="0"/>
                  </a:moveTo>
                  <a:lnTo>
                    <a:pt x="276097" y="0"/>
                  </a:lnTo>
                  <a:lnTo>
                    <a:pt x="690244" y="0"/>
                  </a:lnTo>
                  <a:lnTo>
                    <a:pt x="1656588" y="0"/>
                  </a:lnTo>
                  <a:lnTo>
                    <a:pt x="1656588" y="297814"/>
                  </a:lnTo>
                  <a:lnTo>
                    <a:pt x="1656588" y="425450"/>
                  </a:lnTo>
                  <a:lnTo>
                    <a:pt x="1656588" y="510539"/>
                  </a:lnTo>
                  <a:lnTo>
                    <a:pt x="690244" y="510539"/>
                  </a:lnTo>
                  <a:lnTo>
                    <a:pt x="483234" y="574420"/>
                  </a:lnTo>
                  <a:lnTo>
                    <a:pt x="276097" y="510539"/>
                  </a:lnTo>
                  <a:lnTo>
                    <a:pt x="0" y="510539"/>
                  </a:lnTo>
                  <a:lnTo>
                    <a:pt x="0" y="425450"/>
                  </a:lnTo>
                  <a:lnTo>
                    <a:pt x="0" y="297814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6224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33627" y="2385441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10" dirty="0">
                <a:latin typeface="Times New Roman"/>
                <a:cs typeface="Times New Roman"/>
              </a:rPr>
              <a:t>V</a:t>
            </a:r>
            <a:r>
              <a:rPr sz="1600" b="1" spc="-5" dirty="0">
                <a:latin typeface="Times New Roman"/>
                <a:cs typeface="Times New Roman"/>
              </a:rPr>
              <a:t>AR</a:t>
            </a:r>
            <a:r>
              <a:rPr sz="1600" b="1" dirty="0">
                <a:latin typeface="Times New Roman"/>
                <a:cs typeface="Times New Roman"/>
              </a:rPr>
              <a:t>I</a:t>
            </a:r>
            <a:r>
              <a:rPr sz="1600" b="1" spc="-5" dirty="0">
                <a:latin typeface="Times New Roman"/>
                <a:cs typeface="Times New Roman"/>
              </a:rPr>
              <a:t>A</a:t>
            </a:r>
            <a:r>
              <a:rPr sz="1600" b="1" dirty="0">
                <a:latin typeface="Times New Roman"/>
                <a:cs typeface="Times New Roman"/>
              </a:rPr>
              <a:t>B</a:t>
            </a:r>
            <a:r>
              <a:rPr sz="1600" b="1" spc="-5" dirty="0">
                <a:latin typeface="Times New Roman"/>
                <a:cs typeface="Times New Roman"/>
              </a:rPr>
              <a:t>I</a:t>
            </a:r>
            <a:r>
              <a:rPr sz="1600" b="1" dirty="0">
                <a:latin typeface="Times New Roman"/>
                <a:cs typeface="Times New Roman"/>
              </a:rPr>
              <a:t>L</a:t>
            </a:r>
            <a:r>
              <a:rPr sz="1600" b="1" spc="-5" dirty="0">
                <a:latin typeface="Times New Roman"/>
                <a:cs typeface="Times New Roman"/>
              </a:rPr>
              <a:t>I</a:t>
            </a:r>
            <a:r>
              <a:rPr sz="1600" b="1" dirty="0">
                <a:latin typeface="Times New Roman"/>
                <a:cs typeface="Times New Roman"/>
              </a:rPr>
              <a:t>T</a:t>
            </a:r>
            <a:r>
              <a:rPr sz="1600" b="1" spc="-5" dirty="0">
                <a:latin typeface="Times New Roman"/>
                <a:cs typeface="Times New Roman"/>
              </a:rPr>
              <a:t>É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96767" y="2255520"/>
            <a:ext cx="1871980" cy="600710"/>
            <a:chOff x="3096767" y="2255520"/>
            <a:chExt cx="1871980" cy="600710"/>
          </a:xfrm>
        </p:grpSpPr>
        <p:sp>
          <p:nvSpPr>
            <p:cNvPr id="10" name="object 10"/>
            <p:cNvSpPr/>
            <p:nvPr/>
          </p:nvSpPr>
          <p:spPr>
            <a:xfrm>
              <a:off x="3109721" y="2268474"/>
              <a:ext cx="1845945" cy="574675"/>
            </a:xfrm>
            <a:custGeom>
              <a:avLst/>
              <a:gdLst/>
              <a:ahLst/>
              <a:cxnLst/>
              <a:rect l="l" t="t" r="r" b="b"/>
              <a:pathLst>
                <a:path w="1845945" h="574675">
                  <a:moveTo>
                    <a:pt x="1845564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307593" y="510539"/>
                  </a:lnTo>
                  <a:lnTo>
                    <a:pt x="538352" y="574421"/>
                  </a:lnTo>
                  <a:lnTo>
                    <a:pt x="768985" y="510539"/>
                  </a:lnTo>
                  <a:lnTo>
                    <a:pt x="1845564" y="510539"/>
                  </a:lnTo>
                  <a:lnTo>
                    <a:pt x="1845564" y="0"/>
                  </a:lnTo>
                  <a:close/>
                </a:path>
              </a:pathLst>
            </a:custGeom>
            <a:solidFill>
              <a:srgbClr val="D995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09721" y="2268474"/>
              <a:ext cx="1845945" cy="574675"/>
            </a:xfrm>
            <a:custGeom>
              <a:avLst/>
              <a:gdLst/>
              <a:ahLst/>
              <a:cxnLst/>
              <a:rect l="l" t="t" r="r" b="b"/>
              <a:pathLst>
                <a:path w="1845945" h="574675">
                  <a:moveTo>
                    <a:pt x="0" y="0"/>
                  </a:moveTo>
                  <a:lnTo>
                    <a:pt x="307593" y="0"/>
                  </a:lnTo>
                  <a:lnTo>
                    <a:pt x="768985" y="0"/>
                  </a:lnTo>
                  <a:lnTo>
                    <a:pt x="1845564" y="0"/>
                  </a:lnTo>
                  <a:lnTo>
                    <a:pt x="1845564" y="297814"/>
                  </a:lnTo>
                  <a:lnTo>
                    <a:pt x="1845564" y="425450"/>
                  </a:lnTo>
                  <a:lnTo>
                    <a:pt x="1845564" y="510539"/>
                  </a:lnTo>
                  <a:lnTo>
                    <a:pt x="768985" y="510539"/>
                  </a:lnTo>
                  <a:lnTo>
                    <a:pt x="538352" y="574421"/>
                  </a:lnTo>
                  <a:lnTo>
                    <a:pt x="307593" y="510539"/>
                  </a:lnTo>
                  <a:lnTo>
                    <a:pt x="0" y="510539"/>
                  </a:lnTo>
                  <a:lnTo>
                    <a:pt x="0" y="425450"/>
                  </a:lnTo>
                  <a:lnTo>
                    <a:pt x="0" y="297814"/>
                  </a:lnTo>
                  <a:lnTo>
                    <a:pt x="0" y="0"/>
                  </a:lnTo>
                  <a:close/>
                </a:path>
              </a:pathLst>
            </a:custGeom>
            <a:ln w="25907">
              <a:solidFill>
                <a:srgbClr val="6224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15767" y="2383027"/>
            <a:ext cx="1633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Times New Roman"/>
                <a:cs typeface="Times New Roman"/>
              </a:rPr>
              <a:t>VISUALISATION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5748" y="2994658"/>
            <a:ext cx="4186428" cy="381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79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056" y="971374"/>
            <a:ext cx="8595231" cy="577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8751" y="206197"/>
            <a:ext cx="5160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70" dirty="0"/>
              <a:t>DATA </a:t>
            </a:r>
            <a:r>
              <a:rPr spc="-5" dirty="0"/>
              <a:t>Landscape</a:t>
            </a:r>
            <a:r>
              <a:rPr spc="-80" dirty="0"/>
              <a:t> </a:t>
            </a:r>
            <a:r>
              <a:rPr dirty="0"/>
              <a:t>(3/3)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7310" y="206197"/>
            <a:ext cx="44342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5" dirty="0"/>
              <a:t> </a:t>
            </a:r>
            <a:r>
              <a:rPr spc="-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37869"/>
            <a:ext cx="8352790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6350" indent="-28702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Nous </a:t>
            </a:r>
            <a:r>
              <a:rPr sz="2000" spc="-10" dirty="0">
                <a:latin typeface="Times New Roman"/>
                <a:cs typeface="Times New Roman"/>
              </a:rPr>
              <a:t>sommes </a:t>
            </a:r>
            <a:r>
              <a:rPr sz="2000" spc="-5" dirty="0">
                <a:latin typeface="Times New Roman"/>
                <a:cs typeface="Times New Roman"/>
              </a:rPr>
              <a:t>actuellement </a:t>
            </a: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spc="-5" dirty="0">
                <a:latin typeface="Times New Roman"/>
                <a:cs typeface="Times New Roman"/>
              </a:rPr>
              <a:t>l'ère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10" dirty="0">
                <a:latin typeface="Times New Roman"/>
                <a:cs typeface="Times New Roman"/>
              </a:rPr>
              <a:t>la </a:t>
            </a:r>
            <a:r>
              <a:rPr sz="2000" spc="-5" dirty="0">
                <a:latin typeface="Times New Roman"/>
                <a:cs typeface="Times New Roman"/>
              </a:rPr>
              <a:t>production massive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données.  </a:t>
            </a:r>
            <a:r>
              <a:rPr sz="2000" dirty="0">
                <a:latin typeface="Times New Roman"/>
                <a:cs typeface="Times New Roman"/>
              </a:rPr>
              <a:t>D'une </a:t>
            </a:r>
            <a:r>
              <a:rPr sz="2000" spc="-5" dirty="0">
                <a:latin typeface="Times New Roman"/>
                <a:cs typeface="Times New Roman"/>
              </a:rPr>
              <a:t>part, les applications génèrent </a:t>
            </a:r>
            <a:r>
              <a:rPr sz="2000" dirty="0">
                <a:latin typeface="Times New Roman"/>
                <a:cs typeface="Times New Roman"/>
              </a:rPr>
              <a:t>des données </a:t>
            </a:r>
            <a:r>
              <a:rPr sz="2000" spc="-5" dirty="0">
                <a:latin typeface="Times New Roman"/>
                <a:cs typeface="Times New Roman"/>
              </a:rPr>
              <a:t>issues des logs,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réseaux 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capteurs, des rapports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transactions, des traces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GPS, etc. et d'autre part,  les individus produisent des </a:t>
            </a:r>
            <a:r>
              <a:rPr sz="2000" dirty="0">
                <a:latin typeface="Times New Roman"/>
                <a:cs typeface="Times New Roman"/>
              </a:rPr>
              <a:t>données </a:t>
            </a:r>
            <a:r>
              <a:rPr sz="2000" spc="-5" dirty="0">
                <a:latin typeface="Times New Roman"/>
                <a:cs typeface="Times New Roman"/>
              </a:rPr>
              <a:t>telles </a:t>
            </a:r>
            <a:r>
              <a:rPr sz="2000" dirty="0">
                <a:latin typeface="Times New Roman"/>
                <a:cs typeface="Times New Roman"/>
              </a:rPr>
              <a:t>que </a:t>
            </a:r>
            <a:r>
              <a:rPr sz="2000" spc="-5" dirty="0">
                <a:latin typeface="Times New Roman"/>
                <a:cs typeface="Times New Roman"/>
              </a:rPr>
              <a:t>des photographies,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10" dirty="0">
                <a:latin typeface="Times New Roman"/>
                <a:cs typeface="Times New Roman"/>
              </a:rPr>
              <a:t>vidéos, 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musiques </a:t>
            </a:r>
            <a:r>
              <a:rPr sz="2000" dirty="0">
                <a:latin typeface="Times New Roman"/>
                <a:cs typeface="Times New Roman"/>
              </a:rPr>
              <a:t>ou </a:t>
            </a:r>
            <a:r>
              <a:rPr sz="2000" spc="-5" dirty="0">
                <a:latin typeface="Times New Roman"/>
                <a:cs typeface="Times New Roman"/>
              </a:rPr>
              <a:t>encore des </a:t>
            </a:r>
            <a:r>
              <a:rPr sz="2000" dirty="0">
                <a:latin typeface="Times New Roman"/>
                <a:cs typeface="Times New Roman"/>
              </a:rPr>
              <a:t>données sur </a:t>
            </a:r>
            <a:r>
              <a:rPr sz="2000" spc="-10" dirty="0">
                <a:latin typeface="Times New Roman"/>
                <a:cs typeface="Times New Roman"/>
              </a:rPr>
              <a:t>l'état </a:t>
            </a:r>
            <a:r>
              <a:rPr sz="2000" dirty="0">
                <a:latin typeface="Times New Roman"/>
                <a:cs typeface="Times New Roman"/>
              </a:rPr>
              <a:t>de santé </a:t>
            </a:r>
            <a:r>
              <a:rPr sz="2000" spc="-5" dirty="0">
                <a:latin typeface="Times New Roman"/>
                <a:cs typeface="Times New Roman"/>
              </a:rPr>
              <a:t>(rythme cardiaque,  </a:t>
            </a:r>
            <a:r>
              <a:rPr sz="2000" dirty="0">
                <a:latin typeface="Times New Roman"/>
                <a:cs typeface="Times New Roman"/>
              </a:rPr>
              <a:t>pression ou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poids).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2000" spc="5" dirty="0">
                <a:latin typeface="Times New Roman"/>
                <a:cs typeface="Times New Roman"/>
              </a:rPr>
              <a:t>Un </a:t>
            </a:r>
            <a:r>
              <a:rPr sz="2000" spc="-5" dirty="0">
                <a:latin typeface="Times New Roman"/>
                <a:cs typeface="Times New Roman"/>
              </a:rPr>
              <a:t>problème se </a:t>
            </a:r>
            <a:r>
              <a:rPr sz="2000" dirty="0">
                <a:latin typeface="Times New Roman"/>
                <a:cs typeface="Times New Roman"/>
              </a:rPr>
              <a:t>pose </a:t>
            </a:r>
            <a:r>
              <a:rPr sz="2000" spc="-5" dirty="0">
                <a:latin typeface="Times New Roman"/>
                <a:cs typeface="Times New Roman"/>
              </a:rPr>
              <a:t>alors </a:t>
            </a:r>
            <a:r>
              <a:rPr sz="2000" dirty="0">
                <a:latin typeface="Times New Roman"/>
                <a:cs typeface="Times New Roman"/>
              </a:rPr>
              <a:t>quant </a:t>
            </a:r>
            <a:r>
              <a:rPr sz="2000" spc="-5" dirty="0">
                <a:latin typeface="Times New Roman"/>
                <a:cs typeface="Times New Roman"/>
              </a:rPr>
              <a:t>au stockage </a:t>
            </a:r>
            <a:r>
              <a:rPr sz="2000" spc="-10" dirty="0">
                <a:latin typeface="Times New Roman"/>
                <a:cs typeface="Times New Roman"/>
              </a:rPr>
              <a:t>et </a:t>
            </a:r>
            <a:r>
              <a:rPr sz="2000" dirty="0">
                <a:latin typeface="Times New Roman"/>
                <a:cs typeface="Times New Roman"/>
              </a:rPr>
              <a:t>à </a:t>
            </a:r>
            <a:r>
              <a:rPr sz="2000" spc="-5" dirty="0">
                <a:latin typeface="Times New Roman"/>
                <a:cs typeface="Times New Roman"/>
              </a:rPr>
              <a:t>l'analyse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données. </a:t>
            </a:r>
            <a:r>
              <a:rPr sz="2000" spc="-15" dirty="0">
                <a:latin typeface="Times New Roman"/>
                <a:cs typeface="Times New Roman"/>
              </a:rPr>
              <a:t>La  </a:t>
            </a:r>
            <a:r>
              <a:rPr sz="2000" dirty="0">
                <a:latin typeface="Times New Roman"/>
                <a:cs typeface="Times New Roman"/>
              </a:rPr>
              <a:t>capacité de </a:t>
            </a:r>
            <a:r>
              <a:rPr sz="2000" spc="-5" dirty="0">
                <a:latin typeface="Times New Roman"/>
                <a:cs typeface="Times New Roman"/>
              </a:rPr>
              <a:t>stockage </a:t>
            </a:r>
            <a:r>
              <a:rPr sz="2000" dirty="0">
                <a:latin typeface="Times New Roman"/>
                <a:cs typeface="Times New Roman"/>
              </a:rPr>
              <a:t>des disques durs </a:t>
            </a:r>
            <a:r>
              <a:rPr sz="2000" spc="-5" dirty="0">
                <a:latin typeface="Times New Roman"/>
                <a:cs typeface="Times New Roman"/>
              </a:rPr>
              <a:t>augmente </a:t>
            </a:r>
            <a:r>
              <a:rPr sz="2000" spc="-10" dirty="0">
                <a:latin typeface="Times New Roman"/>
                <a:cs typeface="Times New Roman"/>
              </a:rPr>
              <a:t>mais </a:t>
            </a: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spc="-10" dirty="0">
                <a:latin typeface="Times New Roman"/>
                <a:cs typeface="Times New Roman"/>
              </a:rPr>
              <a:t>temps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lecture croît  également. Il devient alors nécessaire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paralléliser </a:t>
            </a:r>
            <a:r>
              <a:rPr sz="2000" dirty="0">
                <a:latin typeface="Times New Roman"/>
                <a:cs typeface="Times New Roman"/>
              </a:rPr>
              <a:t>les </a:t>
            </a:r>
            <a:r>
              <a:rPr sz="2000" spc="-5" dirty="0">
                <a:latin typeface="Times New Roman"/>
                <a:cs typeface="Times New Roman"/>
              </a:rPr>
              <a:t>traitements </a:t>
            </a:r>
            <a:r>
              <a:rPr sz="2000" spc="-10" dirty="0">
                <a:latin typeface="Times New Roman"/>
                <a:cs typeface="Times New Roman"/>
              </a:rPr>
              <a:t>en </a:t>
            </a:r>
            <a:r>
              <a:rPr sz="2000" spc="-5" dirty="0">
                <a:latin typeface="Times New Roman"/>
                <a:cs typeface="Times New Roman"/>
              </a:rPr>
              <a:t>stockant  </a:t>
            </a:r>
            <a:r>
              <a:rPr sz="2000" dirty="0">
                <a:latin typeface="Times New Roman"/>
                <a:cs typeface="Times New Roman"/>
              </a:rPr>
              <a:t>sur plusieurs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299085" marR="635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Plusieurs solutions, inspirées </a:t>
            </a:r>
            <a:r>
              <a:rPr sz="2000" dirty="0">
                <a:latin typeface="Times New Roman"/>
                <a:cs typeface="Times New Roman"/>
              </a:rPr>
              <a:t>des </a:t>
            </a:r>
            <a:r>
              <a:rPr sz="2000" spc="-5" dirty="0">
                <a:latin typeface="Times New Roman"/>
                <a:cs typeface="Times New Roman"/>
              </a:rPr>
              <a:t>solutions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Google, </a:t>
            </a:r>
            <a:r>
              <a:rPr sz="2000" dirty="0">
                <a:latin typeface="Times New Roman"/>
                <a:cs typeface="Times New Roman"/>
              </a:rPr>
              <a:t>ont </a:t>
            </a:r>
            <a:r>
              <a:rPr sz="2000" spc="-5" dirty="0">
                <a:latin typeface="Times New Roman"/>
                <a:cs typeface="Times New Roman"/>
              </a:rPr>
              <a:t>été proposées.  </a:t>
            </a:r>
            <a:r>
              <a:rPr sz="2000" dirty="0">
                <a:latin typeface="Times New Roman"/>
                <a:cs typeface="Times New Roman"/>
              </a:rPr>
              <a:t>Hadoop est </a:t>
            </a:r>
            <a:r>
              <a:rPr sz="2000" spc="-5" dirty="0">
                <a:latin typeface="Times New Roman"/>
                <a:cs typeface="Times New Roman"/>
              </a:rPr>
              <a:t>la solution la plus </a:t>
            </a:r>
            <a:r>
              <a:rPr sz="2000" dirty="0">
                <a:latin typeface="Times New Roman"/>
                <a:cs typeface="Times New Roman"/>
              </a:rPr>
              <a:t>répondue </a:t>
            </a:r>
            <a:r>
              <a:rPr sz="2000" spc="-10" dirty="0">
                <a:latin typeface="Times New Roman"/>
                <a:cs typeface="Times New Roman"/>
              </a:rPr>
              <a:t>au </a:t>
            </a:r>
            <a:r>
              <a:rPr sz="2000" spc="-5" dirty="0">
                <a:latin typeface="Times New Roman"/>
                <a:cs typeface="Times New Roman"/>
              </a:rPr>
              <a:t>monde </a:t>
            </a:r>
            <a:r>
              <a:rPr sz="2000" dirty="0">
                <a:latin typeface="Times New Roman"/>
                <a:cs typeface="Times New Roman"/>
              </a:rPr>
              <a:t>de </a:t>
            </a:r>
            <a:r>
              <a:rPr sz="2000" spc="-5" dirty="0">
                <a:latin typeface="Times New Roman"/>
                <a:cs typeface="Times New Roman"/>
              </a:rPr>
              <a:t>BigData. Cette solution  </a:t>
            </a:r>
            <a:r>
              <a:rPr sz="2000" dirty="0">
                <a:latin typeface="Times New Roman"/>
                <a:cs typeface="Times New Roman"/>
              </a:rPr>
              <a:t>sera </a:t>
            </a:r>
            <a:r>
              <a:rPr sz="2000" spc="-5" dirty="0">
                <a:latin typeface="Times New Roman"/>
                <a:cs typeface="Times New Roman"/>
              </a:rPr>
              <a:t>détaillée </a:t>
            </a:r>
            <a:r>
              <a:rPr sz="2000" dirty="0">
                <a:latin typeface="Times New Roman"/>
                <a:cs typeface="Times New Roman"/>
              </a:rPr>
              <a:t>dans </a:t>
            </a:r>
            <a:r>
              <a:rPr sz="2000" spc="-5" dirty="0">
                <a:latin typeface="Times New Roman"/>
                <a:cs typeface="Times New Roman"/>
              </a:rPr>
              <a:t>le </a:t>
            </a:r>
            <a:r>
              <a:rPr sz="2000" dirty="0">
                <a:latin typeface="Times New Roman"/>
                <a:cs typeface="Times New Roman"/>
              </a:rPr>
              <a:t>chapitre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suivant.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540" y="336041"/>
            <a:ext cx="1289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Sou</a:t>
            </a:r>
            <a:r>
              <a:rPr sz="3000" b="1" spc="-5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30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215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77215" algn="l"/>
                <a:tab pos="577850" algn="l"/>
              </a:tabLst>
            </a:pPr>
            <a:r>
              <a:rPr dirty="0"/>
              <a:t>Cours</a:t>
            </a:r>
          </a:p>
          <a:p>
            <a:pPr marL="976630" lvl="1" indent="-229235">
              <a:lnSpc>
                <a:spcPct val="100000"/>
              </a:lnSpc>
              <a:spcBef>
                <a:spcPts val="1914"/>
              </a:spcBef>
              <a:buFont typeface="Wingdings"/>
              <a:buChar char=""/>
              <a:tabLst>
                <a:tab pos="977265" algn="l"/>
                <a:tab pos="1479550" algn="l"/>
                <a:tab pos="2094864" algn="l"/>
                <a:tab pos="3201670" algn="l"/>
                <a:tab pos="3463925" algn="l"/>
                <a:tab pos="4319270" algn="l"/>
                <a:tab pos="4650105" algn="l"/>
                <a:tab pos="5335905" algn="l"/>
                <a:tab pos="5638800" algn="l"/>
                <a:tab pos="6142355" algn="l"/>
                <a:tab pos="6756400" algn="l"/>
                <a:tab pos="6954520" algn="l"/>
                <a:tab pos="7632700" algn="l"/>
                <a:tab pos="8136255" algn="l"/>
              </a:tabLst>
            </a:pPr>
            <a:r>
              <a:rPr sz="2000" spc="-10" dirty="0">
                <a:latin typeface="Times New Roman"/>
                <a:cs typeface="Times New Roman"/>
              </a:rPr>
              <a:t>Bi</a:t>
            </a:r>
            <a:r>
              <a:rPr sz="2000" dirty="0">
                <a:latin typeface="Times New Roman"/>
                <a:cs typeface="Times New Roman"/>
              </a:rPr>
              <a:t>g	Data	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cs	–	Les</a:t>
            </a:r>
            <a:r>
              <a:rPr sz="2000" spc="-2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	</a:t>
            </a:r>
            <a:r>
              <a:rPr sz="2000" spc="-10" dirty="0">
                <a:latin typeface="Times New Roman"/>
                <a:cs typeface="Times New Roman"/>
              </a:rPr>
              <a:t>1</a:t>
            </a:r>
            <a:r>
              <a:rPr sz="2000" dirty="0">
                <a:latin typeface="Times New Roman"/>
                <a:cs typeface="Times New Roman"/>
              </a:rPr>
              <a:t>:	What	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	</a:t>
            </a:r>
            <a:r>
              <a:rPr sz="2000" spc="-10" dirty="0">
                <a:latin typeface="Times New Roman"/>
                <a:cs typeface="Times New Roman"/>
              </a:rPr>
              <a:t>Bi</a:t>
            </a:r>
            <a:r>
              <a:rPr sz="2000" dirty="0">
                <a:latin typeface="Times New Roman"/>
                <a:cs typeface="Times New Roman"/>
              </a:rPr>
              <a:t>g	Data	,	</a:t>
            </a:r>
            <a:r>
              <a:rPr sz="2000" spc="-10" dirty="0">
                <a:latin typeface="Times New Roman"/>
                <a:cs typeface="Times New Roman"/>
              </a:rPr>
              <a:t>IB</a:t>
            </a:r>
            <a:r>
              <a:rPr sz="2000" spc="-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,	B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g	Da</a:t>
            </a:r>
            <a:r>
              <a:rPr sz="2000" spc="-2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976630">
              <a:lnSpc>
                <a:spcPct val="100000"/>
              </a:lnSpc>
              <a:spcBef>
                <a:spcPts val="5"/>
              </a:spcBef>
            </a:pPr>
            <a:r>
              <a:rPr dirty="0"/>
              <a:t>University</a:t>
            </a:r>
          </a:p>
          <a:p>
            <a:pPr marL="976630" lvl="1" indent="-229235">
              <a:lnSpc>
                <a:spcPct val="100000"/>
              </a:lnSpc>
              <a:buFont typeface="Wingdings"/>
              <a:buChar char=""/>
              <a:tabLst>
                <a:tab pos="977265" algn="l"/>
              </a:tabLst>
            </a:pPr>
            <a:r>
              <a:rPr sz="2000" dirty="0">
                <a:latin typeface="Times New Roman"/>
                <a:cs typeface="Times New Roman"/>
              </a:rPr>
              <a:t>Intro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Hadoop and MapReduce , Coursera,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Udacity</a:t>
            </a:r>
            <a:endParaRPr sz="2000">
              <a:latin typeface="Times New Roman"/>
              <a:cs typeface="Times New Roman"/>
            </a:endParaRPr>
          </a:p>
          <a:p>
            <a:pPr marL="278130" lvl="1">
              <a:lnSpc>
                <a:spcPct val="100000"/>
              </a:lnSpc>
              <a:buFont typeface="Wingdings"/>
              <a:buChar char=""/>
            </a:pPr>
            <a:endParaRPr sz="2200"/>
          </a:p>
          <a:p>
            <a:pPr marL="278130" lvl="1"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950"/>
          </a:p>
          <a:p>
            <a:pPr marL="577215" indent="-287020">
              <a:lnSpc>
                <a:spcPct val="100000"/>
              </a:lnSpc>
              <a:buFont typeface="Arial"/>
              <a:buChar char="•"/>
              <a:tabLst>
                <a:tab pos="577215" algn="l"/>
                <a:tab pos="577850" algn="l"/>
              </a:tabLst>
            </a:pPr>
            <a:r>
              <a:rPr dirty="0"/>
              <a:t>Articles</a:t>
            </a:r>
          </a:p>
          <a:p>
            <a:pPr marL="976630" marR="5080" lvl="1" indent="-228600">
              <a:lnSpc>
                <a:spcPct val="100000"/>
              </a:lnSpc>
              <a:buFont typeface="Wingdings"/>
              <a:buChar char=""/>
              <a:tabLst>
                <a:tab pos="977265" algn="l"/>
              </a:tabLst>
            </a:pPr>
            <a:r>
              <a:rPr sz="2000" dirty="0">
                <a:latin typeface="Times New Roman"/>
                <a:cs typeface="Times New Roman"/>
              </a:rPr>
              <a:t>“Data </a:t>
            </a:r>
            <a:r>
              <a:rPr sz="2000" spc="-5" dirty="0">
                <a:latin typeface="Times New Roman"/>
                <a:cs typeface="Times New Roman"/>
              </a:rPr>
              <a:t>scientist </a:t>
            </a:r>
            <a:r>
              <a:rPr sz="2000" dirty="0">
                <a:latin typeface="Times New Roman"/>
                <a:cs typeface="Times New Roman"/>
              </a:rPr>
              <a:t>: The </a:t>
            </a:r>
            <a:r>
              <a:rPr sz="2000" spc="-5" dirty="0">
                <a:latin typeface="Times New Roman"/>
                <a:cs typeface="Times New Roman"/>
              </a:rPr>
              <a:t>sexiest Job of the 21th Century” </a:t>
            </a:r>
            <a:r>
              <a:rPr sz="2000" spc="-40" dirty="0">
                <a:latin typeface="Times New Roman"/>
                <a:cs typeface="Times New Roman"/>
              </a:rPr>
              <a:t>T.H. </a:t>
            </a:r>
            <a:r>
              <a:rPr sz="2000" spc="-5" dirty="0">
                <a:latin typeface="Times New Roman"/>
                <a:cs typeface="Times New Roman"/>
              </a:rPr>
              <a:t>Davenport, DJ.  Patil, </a:t>
            </a:r>
            <a:r>
              <a:rPr sz="2000" dirty="0">
                <a:latin typeface="Times New Roman"/>
                <a:cs typeface="Times New Roman"/>
              </a:rPr>
              <a:t>Harvard Business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Review.</a:t>
            </a:r>
            <a:endParaRPr sz="2000">
              <a:latin typeface="Times New Roman"/>
              <a:cs typeface="Times New Roman"/>
            </a:endParaRPr>
          </a:p>
          <a:p>
            <a:pPr marL="976630" lvl="1" indent="-229235">
              <a:lnSpc>
                <a:spcPct val="100000"/>
              </a:lnSpc>
              <a:buFont typeface="Wingdings"/>
              <a:buChar char=""/>
              <a:tabLst>
                <a:tab pos="977265" algn="l"/>
              </a:tabLst>
            </a:pPr>
            <a:r>
              <a:rPr sz="2000" dirty="0">
                <a:latin typeface="Times New Roman"/>
                <a:cs typeface="Times New Roman"/>
              </a:rPr>
              <a:t>Bernard </a:t>
            </a:r>
            <a:r>
              <a:rPr sz="2000" spc="-20" dirty="0">
                <a:latin typeface="Times New Roman"/>
                <a:cs typeface="Times New Roman"/>
              </a:rPr>
              <a:t>Marr, </a:t>
            </a:r>
            <a:r>
              <a:rPr sz="2000" dirty="0">
                <a:latin typeface="Times New Roman"/>
                <a:cs typeface="Times New Roman"/>
              </a:rPr>
              <a:t>“Big Data: The 5 Vs Everyone Must Know”,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LinkedIn</a:t>
            </a:r>
            <a:endParaRPr sz="2000">
              <a:latin typeface="Times New Roman"/>
              <a:cs typeface="Times New Roman"/>
            </a:endParaRPr>
          </a:p>
          <a:p>
            <a:pPr marL="278130" lvl="1">
              <a:lnSpc>
                <a:spcPct val="100000"/>
              </a:lnSpc>
              <a:buFont typeface="Wingdings"/>
              <a:buChar char=""/>
            </a:pPr>
            <a:endParaRPr sz="2200"/>
          </a:p>
          <a:p>
            <a:pPr marL="278130" lvl="1"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950"/>
          </a:p>
          <a:p>
            <a:pPr marL="577215" indent="-287020">
              <a:lnSpc>
                <a:spcPts val="2375"/>
              </a:lnSpc>
              <a:buFont typeface="Arial"/>
              <a:buChar char="•"/>
              <a:tabLst>
                <a:tab pos="577215" algn="l"/>
                <a:tab pos="577850" algn="l"/>
              </a:tabLst>
            </a:pPr>
            <a:r>
              <a:rPr dirty="0"/>
              <a:t>Livres</a:t>
            </a:r>
          </a:p>
          <a:p>
            <a:pPr marL="976630" lvl="1" indent="-229235">
              <a:lnSpc>
                <a:spcPts val="2375"/>
              </a:lnSpc>
              <a:buFont typeface="Wingdings"/>
              <a:buChar char=""/>
              <a:tabLst>
                <a:tab pos="977265" algn="l"/>
              </a:tabLst>
            </a:pPr>
            <a:r>
              <a:rPr sz="2000" spc="-5" dirty="0">
                <a:latin typeface="Calibri"/>
                <a:cs typeface="Calibri"/>
              </a:rPr>
              <a:t>Hadoop: The </a:t>
            </a:r>
            <a:r>
              <a:rPr sz="2000" spc="-10" dirty="0">
                <a:latin typeface="Calibri"/>
                <a:cs typeface="Calibri"/>
              </a:rPr>
              <a:t>Definitive </a:t>
            </a:r>
            <a:r>
              <a:rPr sz="2000" spc="-5" dirty="0">
                <a:latin typeface="Calibri"/>
                <a:cs typeface="Calibri"/>
              </a:rPr>
              <a:t>Guide, </a:t>
            </a:r>
            <a:r>
              <a:rPr sz="2000" spc="-65" dirty="0">
                <a:latin typeface="Calibri"/>
                <a:cs typeface="Calibri"/>
              </a:rPr>
              <a:t>Tom </a:t>
            </a:r>
            <a:r>
              <a:rPr sz="2000" spc="-5" dirty="0">
                <a:latin typeface="Calibri"/>
                <a:cs typeface="Calibri"/>
              </a:rPr>
              <a:t>White, </a:t>
            </a:r>
            <a:r>
              <a:rPr sz="2000" spc="-10" dirty="0">
                <a:latin typeface="Calibri"/>
                <a:cs typeface="Calibri"/>
              </a:rPr>
              <a:t>O'Reilly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Media.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88352" y="4610099"/>
            <a:ext cx="1714500" cy="2247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123" y="870203"/>
            <a:ext cx="8075295" cy="0"/>
          </a:xfrm>
          <a:custGeom>
            <a:avLst/>
            <a:gdLst/>
            <a:ahLst/>
            <a:cxnLst/>
            <a:rect l="l" t="t" r="r" b="b"/>
            <a:pathLst>
              <a:path w="8075295">
                <a:moveTo>
                  <a:pt x="0" y="0"/>
                </a:moveTo>
                <a:lnTo>
                  <a:pt x="807529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8720" cy="265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(1/7)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Volume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(1/2)</a:t>
            </a:r>
            <a:endParaRPr sz="2000">
              <a:latin typeface="Times New Roman"/>
              <a:cs typeface="Times New Roman"/>
            </a:endParaRPr>
          </a:p>
          <a:p>
            <a:pPr marL="1155700" marR="5715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Croissance </a:t>
            </a:r>
            <a:r>
              <a:rPr sz="1800" spc="-5" dirty="0">
                <a:latin typeface="Times New Roman"/>
                <a:cs typeface="Times New Roman"/>
              </a:rPr>
              <a:t>sans cesse des données </a:t>
            </a:r>
            <a:r>
              <a:rPr sz="1800" dirty="0">
                <a:latin typeface="Times New Roman"/>
                <a:cs typeface="Times New Roman"/>
              </a:rPr>
              <a:t>à gérer de </a:t>
            </a:r>
            <a:r>
              <a:rPr sz="1800" spc="-5" dirty="0">
                <a:latin typeface="Times New Roman"/>
                <a:cs typeface="Times New Roman"/>
              </a:rPr>
              <a:t>tout type, </a:t>
            </a:r>
            <a:r>
              <a:rPr sz="1800" dirty="0">
                <a:latin typeface="Times New Roman"/>
                <a:cs typeface="Times New Roman"/>
              </a:rPr>
              <a:t>souvent </a:t>
            </a:r>
            <a:r>
              <a:rPr sz="1800" spc="-5" dirty="0">
                <a:latin typeface="Times New Roman"/>
                <a:cs typeface="Times New Roman"/>
              </a:rPr>
              <a:t>en teraoctets voir  </a:t>
            </a:r>
            <a:r>
              <a:rPr sz="1800" dirty="0">
                <a:latin typeface="Times New Roman"/>
                <a:cs typeface="Times New Roman"/>
              </a:rPr>
              <a:t>en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petaoctets.</a:t>
            </a:r>
            <a:endParaRPr sz="18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Chaque </a:t>
            </a:r>
            <a:r>
              <a:rPr sz="1800" spc="-15" dirty="0">
                <a:latin typeface="Times New Roman"/>
                <a:cs typeface="Times New Roman"/>
              </a:rPr>
              <a:t>jour, </a:t>
            </a:r>
            <a:r>
              <a:rPr sz="1800" dirty="0">
                <a:latin typeface="Times New Roman"/>
                <a:cs typeface="Times New Roman"/>
              </a:rPr>
              <a:t>2.5 trillions d’octets de données sont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générées.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b="1" spc="-5" dirty="0">
                <a:latin typeface="Times New Roman"/>
                <a:cs typeface="Times New Roman"/>
              </a:rPr>
              <a:t>90% des </a:t>
            </a:r>
            <a:r>
              <a:rPr sz="1800" b="1" dirty="0">
                <a:latin typeface="Times New Roman"/>
                <a:cs typeface="Times New Roman"/>
              </a:rPr>
              <a:t>données créées </a:t>
            </a:r>
            <a:r>
              <a:rPr sz="1800" b="1" spc="-5" dirty="0">
                <a:latin typeface="Times New Roman"/>
                <a:cs typeface="Times New Roman"/>
              </a:rPr>
              <a:t>dans </a:t>
            </a:r>
            <a:r>
              <a:rPr sz="1800" b="1" dirty="0">
                <a:latin typeface="Times New Roman"/>
                <a:cs typeface="Times New Roman"/>
              </a:rPr>
              <a:t>le </a:t>
            </a:r>
            <a:r>
              <a:rPr sz="1800" b="1" spc="-5" dirty="0">
                <a:latin typeface="Times New Roman"/>
                <a:cs typeface="Times New Roman"/>
              </a:rPr>
              <a:t>monde l’ont </a:t>
            </a:r>
            <a:r>
              <a:rPr sz="1800" b="1" dirty="0">
                <a:latin typeface="Times New Roman"/>
                <a:cs typeface="Times New Roman"/>
              </a:rPr>
              <a:t>été </a:t>
            </a:r>
            <a:r>
              <a:rPr sz="1800" b="1" spc="-5" dirty="0">
                <a:latin typeface="Times New Roman"/>
                <a:cs typeface="Times New Roman"/>
              </a:rPr>
              <a:t>au cours des </a:t>
            </a:r>
            <a:r>
              <a:rPr sz="1800" b="1" dirty="0">
                <a:latin typeface="Times New Roman"/>
                <a:cs typeface="Times New Roman"/>
              </a:rPr>
              <a:t>2 </a:t>
            </a:r>
            <a:r>
              <a:rPr sz="1800" b="1" spc="-5" dirty="0">
                <a:latin typeface="Times New Roman"/>
                <a:cs typeface="Times New Roman"/>
              </a:rPr>
              <a:t>dernières  années </a:t>
            </a:r>
            <a:r>
              <a:rPr sz="1800" b="1" dirty="0">
                <a:latin typeface="Times New Roman"/>
                <a:cs typeface="Times New Roman"/>
              </a:rPr>
              <a:t>(2014).</a:t>
            </a:r>
            <a:endParaRPr sz="18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Prévision d’une </a:t>
            </a:r>
            <a:r>
              <a:rPr sz="1800" spc="-5" dirty="0">
                <a:latin typeface="Times New Roman"/>
                <a:cs typeface="Times New Roman"/>
              </a:rPr>
              <a:t>croissance </a:t>
            </a:r>
            <a:r>
              <a:rPr sz="1800" dirty="0">
                <a:latin typeface="Times New Roman"/>
                <a:cs typeface="Times New Roman"/>
              </a:rPr>
              <a:t>de 800%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quantités de données à traiter d’ici à 5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ans.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8468" y="3877162"/>
            <a:ext cx="6856079" cy="1545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9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3251" y="3428301"/>
            <a:ext cx="1828152" cy="2915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930986"/>
            <a:ext cx="8147684" cy="319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(2/7)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Volume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(2/2)</a:t>
            </a:r>
            <a:endParaRPr sz="20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4,4 zettaoctets de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</a:t>
            </a:r>
            <a:endParaRPr sz="1800">
              <a:latin typeface="Times New Roman"/>
              <a:cs typeface="Times New Roman"/>
            </a:endParaRPr>
          </a:p>
          <a:p>
            <a:pPr marL="98361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= 4,4 trillion de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gigaoctets</a:t>
            </a:r>
            <a:endParaRPr sz="18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En 2013, il y a autant de données que les étoiles connues dans tout</a:t>
            </a:r>
            <a:r>
              <a:rPr sz="1800" spc="-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l'univers.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44 zettaoctets de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</a:t>
            </a:r>
            <a:endParaRPr sz="1800">
              <a:latin typeface="Times New Roman"/>
              <a:cs typeface="Times New Roman"/>
            </a:endParaRPr>
          </a:p>
          <a:p>
            <a:pPr marL="98361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= 44 milliards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gigaoctets</a:t>
            </a:r>
            <a:endParaRPr sz="180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Times New Roman"/>
                <a:cs typeface="Times New Roman"/>
              </a:rPr>
              <a:t>62 </a:t>
            </a:r>
            <a:r>
              <a:rPr sz="1800" dirty="0">
                <a:latin typeface="Times New Roman"/>
                <a:cs typeface="Times New Roman"/>
              </a:rPr>
              <a:t>fois le </a:t>
            </a:r>
            <a:r>
              <a:rPr sz="1800" spc="-5" dirty="0">
                <a:latin typeface="Times New Roman"/>
                <a:cs typeface="Times New Roman"/>
              </a:rPr>
              <a:t>nombre de </a:t>
            </a:r>
            <a:r>
              <a:rPr sz="1800" dirty="0">
                <a:latin typeface="Times New Roman"/>
                <a:cs typeface="Times New Roman"/>
              </a:rPr>
              <a:t>tous les sables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dans</a:t>
            </a:r>
            <a:endParaRPr sz="1800">
              <a:latin typeface="Times New Roman"/>
              <a:cs typeface="Times New Roman"/>
            </a:endParaRPr>
          </a:p>
          <a:p>
            <a:pPr marL="983615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toutes les plages de la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terre.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120" y="4491990"/>
            <a:ext cx="2466975" cy="2124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79535" y="6464985"/>
            <a:ext cx="1536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9476" y="4223003"/>
            <a:ext cx="4912489" cy="2634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930986"/>
            <a:ext cx="8808085" cy="210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(3/7)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920" algn="l"/>
              </a:tabLst>
            </a:pPr>
            <a:r>
              <a:rPr sz="2000" b="1" spc="-25" dirty="0">
                <a:latin typeface="Times New Roman"/>
                <a:cs typeface="Times New Roman"/>
              </a:rPr>
              <a:t>Variété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6335" algn="l"/>
              </a:tabLst>
            </a:pPr>
            <a:r>
              <a:rPr sz="1800" spc="-10" dirty="0">
                <a:latin typeface="Times New Roman"/>
                <a:cs typeface="Times New Roman"/>
              </a:rPr>
              <a:t>Traitement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données </a:t>
            </a:r>
            <a:r>
              <a:rPr sz="1800" spc="-5" dirty="0">
                <a:latin typeface="Times New Roman"/>
                <a:cs typeface="Times New Roman"/>
              </a:rPr>
              <a:t>sous forme structurée (bases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données structurée,  feuilles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calcul venant </a:t>
            </a:r>
            <a:r>
              <a:rPr sz="1800" spc="-10" dirty="0">
                <a:latin typeface="Times New Roman"/>
                <a:cs typeface="Times New Roman"/>
              </a:rPr>
              <a:t>de </a:t>
            </a:r>
            <a:r>
              <a:rPr sz="1800" spc="-15" dirty="0">
                <a:latin typeface="Times New Roman"/>
                <a:cs typeface="Times New Roman"/>
              </a:rPr>
              <a:t>tableur, </a:t>
            </a:r>
            <a:r>
              <a:rPr sz="1800" dirty="0">
                <a:latin typeface="Times New Roman"/>
                <a:cs typeface="Times New Roman"/>
              </a:rPr>
              <a:t>…) </a:t>
            </a:r>
            <a:r>
              <a:rPr sz="1800" spc="-5" dirty="0">
                <a:latin typeface="Times New Roman"/>
                <a:cs typeface="Times New Roman"/>
              </a:rPr>
              <a:t>et non structurée (textes, sons, images,  </a:t>
            </a:r>
            <a:r>
              <a:rPr sz="1800" dirty="0">
                <a:latin typeface="Times New Roman"/>
                <a:cs typeface="Times New Roman"/>
              </a:rPr>
              <a:t>vidéos, </a:t>
            </a:r>
            <a:r>
              <a:rPr sz="1800" spc="-5" dirty="0">
                <a:latin typeface="Times New Roman"/>
                <a:cs typeface="Times New Roman"/>
              </a:rPr>
              <a:t>données </a:t>
            </a:r>
            <a:r>
              <a:rPr sz="1800" dirty="0">
                <a:latin typeface="Times New Roman"/>
                <a:cs typeface="Times New Roman"/>
              </a:rPr>
              <a:t>de </a:t>
            </a:r>
            <a:r>
              <a:rPr sz="1800" spc="-5" dirty="0">
                <a:latin typeface="Times New Roman"/>
                <a:cs typeface="Times New Roman"/>
              </a:rPr>
              <a:t>capteurs, fichiers journaux, medias sociaux, signaux,…) qui  </a:t>
            </a:r>
            <a:r>
              <a:rPr sz="1800" dirty="0">
                <a:latin typeface="Times New Roman"/>
                <a:cs typeface="Times New Roman"/>
              </a:rPr>
              <a:t>doivent faire l’objet d’une analyse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collective.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653788"/>
            <a:ext cx="226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Times New Roman"/>
                <a:cs typeface="Times New Roman"/>
              </a:rPr>
              <a:t>Diversité </a:t>
            </a:r>
            <a:r>
              <a:rPr sz="1800" spc="-5" dirty="0">
                <a:latin typeface="Times New Roman"/>
                <a:cs typeface="Times New Roman"/>
              </a:rPr>
              <a:t>des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5356" y="3205429"/>
            <a:ext cx="7084759" cy="816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0874" y="3207701"/>
            <a:ext cx="1266111" cy="695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0887" y="3382467"/>
            <a:ext cx="8032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dirty="0">
                <a:solidFill>
                  <a:srgbClr val="FFFFFF"/>
                </a:solidFill>
                <a:latin typeface="Tahoma"/>
                <a:cs typeface="Tahoma"/>
              </a:rPr>
              <a:t>ariété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693" y="6464985"/>
            <a:ext cx="102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788" y="206197"/>
            <a:ext cx="5293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BIG </a:t>
            </a:r>
            <a:r>
              <a:rPr spc="-140" dirty="0"/>
              <a:t>DATA:</a:t>
            </a:r>
            <a:r>
              <a:rPr spc="-40" dirty="0"/>
              <a:t> </a:t>
            </a:r>
            <a:r>
              <a:rPr spc="-5" dirty="0"/>
              <a:t>Caractéristiques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930986"/>
            <a:ext cx="8806815" cy="457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15" dirty="0">
                <a:solidFill>
                  <a:srgbClr val="006FC0"/>
                </a:solidFill>
                <a:latin typeface="Times New Roman"/>
                <a:cs typeface="Times New Roman"/>
              </a:rPr>
              <a:t>COUVERTURE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DE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CINQ DIMENSIONS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- </a:t>
            </a:r>
            <a:r>
              <a:rPr sz="2400" b="1" spc="-5" dirty="0">
                <a:solidFill>
                  <a:srgbClr val="006FC0"/>
                </a:solidFill>
                <a:latin typeface="Times New Roman"/>
                <a:cs typeface="Times New Roman"/>
              </a:rPr>
              <a:t>5Vs</a:t>
            </a:r>
            <a:r>
              <a:rPr sz="2400" b="1" spc="114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/>
                <a:cs typeface="Times New Roman"/>
              </a:rPr>
              <a:t>(4/7)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2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Vitesse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(Velocity)</a:t>
            </a:r>
            <a:endParaRPr sz="20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Utilisation </a:t>
            </a: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données en </a:t>
            </a:r>
            <a:r>
              <a:rPr sz="1800" spc="-5" dirty="0">
                <a:latin typeface="Times New Roman"/>
                <a:cs typeface="Times New Roman"/>
              </a:rPr>
              <a:t>temps </a:t>
            </a:r>
            <a:r>
              <a:rPr sz="1800" dirty="0">
                <a:latin typeface="Times New Roman"/>
                <a:cs typeface="Times New Roman"/>
              </a:rPr>
              <a:t>réel (pour </a:t>
            </a:r>
            <a:r>
              <a:rPr sz="1800" spc="-5" dirty="0">
                <a:latin typeface="Times New Roman"/>
                <a:cs typeface="Times New Roman"/>
              </a:rPr>
              <a:t>la </a:t>
            </a:r>
            <a:r>
              <a:rPr sz="1800" dirty="0">
                <a:latin typeface="Times New Roman"/>
                <a:cs typeface="Times New Roman"/>
              </a:rPr>
              <a:t>détection de </a:t>
            </a:r>
            <a:r>
              <a:rPr sz="1800" spc="-5" dirty="0">
                <a:latin typeface="Times New Roman"/>
                <a:cs typeface="Times New Roman"/>
              </a:rPr>
              <a:t>fraudes, analyse </a:t>
            </a:r>
            <a:r>
              <a:rPr sz="1800" spc="-10" dirty="0">
                <a:latin typeface="Times New Roman"/>
                <a:cs typeface="Times New Roman"/>
              </a:rPr>
              <a:t>des  </a:t>
            </a:r>
            <a:r>
              <a:rPr sz="1800" dirty="0">
                <a:latin typeface="Times New Roman"/>
                <a:cs typeface="Times New Roman"/>
              </a:rPr>
              <a:t>données,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…).</a:t>
            </a:r>
            <a:endParaRPr sz="18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Fait </a:t>
            </a:r>
            <a:r>
              <a:rPr sz="1800" spc="-5" dirty="0">
                <a:latin typeface="Times New Roman"/>
                <a:cs typeface="Times New Roman"/>
              </a:rPr>
              <a:t>référence </a:t>
            </a:r>
            <a:r>
              <a:rPr sz="1800" dirty="0">
                <a:latin typeface="Times New Roman"/>
                <a:cs typeface="Times New Roman"/>
              </a:rPr>
              <a:t>à la </a:t>
            </a:r>
            <a:r>
              <a:rPr sz="1800" spc="-5" dirty="0">
                <a:latin typeface="Times New Roman"/>
                <a:cs typeface="Times New Roman"/>
              </a:rPr>
              <a:t>vitesse </a:t>
            </a:r>
            <a:r>
              <a:rPr sz="1800" dirty="0">
                <a:latin typeface="Times New Roman"/>
                <a:cs typeface="Times New Roman"/>
              </a:rPr>
              <a:t>à laquelle de </a:t>
            </a:r>
            <a:r>
              <a:rPr sz="1800" spc="-5" dirty="0">
                <a:latin typeface="Times New Roman"/>
                <a:cs typeface="Times New Roman"/>
              </a:rPr>
              <a:t>nouvelles </a:t>
            </a:r>
            <a:r>
              <a:rPr sz="1800" dirty="0">
                <a:latin typeface="Times New Roman"/>
                <a:cs typeface="Times New Roman"/>
              </a:rPr>
              <a:t>données sont </a:t>
            </a:r>
            <a:r>
              <a:rPr sz="1800" spc="-5" dirty="0">
                <a:latin typeface="Times New Roman"/>
                <a:cs typeface="Times New Roman"/>
              </a:rPr>
              <a:t>générées </a:t>
            </a:r>
            <a:r>
              <a:rPr sz="1800" dirty="0">
                <a:latin typeface="Times New Roman"/>
                <a:cs typeface="Times New Roman"/>
              </a:rPr>
              <a:t>et </a:t>
            </a:r>
            <a:r>
              <a:rPr sz="1800" spc="-10" dirty="0">
                <a:latin typeface="Times New Roman"/>
                <a:cs typeface="Times New Roman"/>
              </a:rPr>
              <a:t>la  </a:t>
            </a:r>
            <a:r>
              <a:rPr sz="1800" dirty="0">
                <a:latin typeface="Times New Roman"/>
                <a:cs typeface="Times New Roman"/>
              </a:rPr>
              <a:t>vitesse à laquelle les données sont traitées par le système </a:t>
            </a:r>
            <a:r>
              <a:rPr sz="1800" spc="-5" dirty="0">
                <a:latin typeface="Times New Roman"/>
                <a:cs typeface="Times New Roman"/>
              </a:rPr>
              <a:t>pour </a:t>
            </a:r>
            <a:r>
              <a:rPr sz="1800" dirty="0">
                <a:latin typeface="Times New Roman"/>
                <a:cs typeface="Times New Roman"/>
              </a:rPr>
              <a:t>être bien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analysées.</a:t>
            </a:r>
            <a:endParaRPr sz="1800">
              <a:latin typeface="Times New Roman"/>
              <a:cs typeface="Times New Roman"/>
            </a:endParaRPr>
          </a:p>
          <a:p>
            <a:pPr marL="1155700" marR="5715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La technologie nous </a:t>
            </a:r>
            <a:r>
              <a:rPr sz="1800" spc="-5" dirty="0">
                <a:latin typeface="Times New Roman"/>
                <a:cs typeface="Times New Roman"/>
              </a:rPr>
              <a:t>permet maintenant d'analyser </a:t>
            </a:r>
            <a:r>
              <a:rPr sz="1800" dirty="0">
                <a:latin typeface="Times New Roman"/>
                <a:cs typeface="Times New Roman"/>
              </a:rPr>
              <a:t>les données pendant </a:t>
            </a:r>
            <a:r>
              <a:rPr sz="1800" spc="-5" dirty="0">
                <a:latin typeface="Times New Roman"/>
                <a:cs typeface="Times New Roman"/>
              </a:rPr>
              <a:t>qu’elles  </a:t>
            </a:r>
            <a:r>
              <a:rPr sz="1800" dirty="0">
                <a:latin typeface="Times New Roman"/>
                <a:cs typeface="Times New Roman"/>
              </a:rPr>
              <a:t>sont générées, </a:t>
            </a:r>
            <a:r>
              <a:rPr sz="1800" spc="-5" dirty="0">
                <a:latin typeface="Times New Roman"/>
                <a:cs typeface="Times New Roman"/>
              </a:rPr>
              <a:t>sans </a:t>
            </a:r>
            <a:r>
              <a:rPr sz="1800" dirty="0">
                <a:latin typeface="Times New Roman"/>
                <a:cs typeface="Times New Roman"/>
              </a:rPr>
              <a:t>jamais </a:t>
            </a:r>
            <a:r>
              <a:rPr sz="1800" spc="-5" dirty="0">
                <a:latin typeface="Times New Roman"/>
                <a:cs typeface="Times New Roman"/>
              </a:rPr>
              <a:t>mettre </a:t>
            </a:r>
            <a:r>
              <a:rPr sz="1800" dirty="0">
                <a:latin typeface="Times New Roman"/>
                <a:cs typeface="Times New Roman"/>
              </a:rPr>
              <a:t>en </a:t>
            </a:r>
            <a:r>
              <a:rPr sz="1800" spc="-5" dirty="0">
                <a:latin typeface="Times New Roman"/>
                <a:cs typeface="Times New Roman"/>
              </a:rPr>
              <a:t>bases </a:t>
            </a:r>
            <a:r>
              <a:rPr sz="1800" dirty="0">
                <a:latin typeface="Times New Roman"/>
                <a:cs typeface="Times New Roman"/>
              </a:rPr>
              <a:t>de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données.</a:t>
            </a:r>
            <a:endParaRPr sz="18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Times New Roman"/>
                <a:cs typeface="Times New Roman"/>
              </a:rPr>
              <a:t>Streaming </a:t>
            </a:r>
            <a:r>
              <a:rPr sz="180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1612900" lvl="3" indent="-229235">
              <a:lnSpc>
                <a:spcPct val="100000"/>
              </a:lnSpc>
              <a:buFont typeface="Wingdings"/>
              <a:buChar char=""/>
              <a:tabLst>
                <a:tab pos="1613535" algn="l"/>
              </a:tabLst>
            </a:pPr>
            <a:r>
              <a:rPr sz="1800" spc="-5" dirty="0">
                <a:latin typeface="Times New Roman"/>
                <a:cs typeface="Times New Roman"/>
              </a:rPr>
              <a:t>des </a:t>
            </a:r>
            <a:r>
              <a:rPr sz="1800" dirty="0">
                <a:latin typeface="Times New Roman"/>
                <a:cs typeface="Times New Roman"/>
              </a:rPr>
              <a:t>centaines par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seconde</a:t>
            </a:r>
            <a:endParaRPr sz="1800">
              <a:latin typeface="Times New Roman"/>
              <a:cs typeface="Times New Roman"/>
            </a:endParaRPr>
          </a:p>
          <a:p>
            <a:pPr lvl="3"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1850">
              <a:latin typeface="Times New Roman"/>
              <a:cs typeface="Times New Roman"/>
            </a:endParaRPr>
          </a:p>
          <a:p>
            <a:pPr marL="1155700" lvl="2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Times New Roman"/>
                <a:cs typeface="Times New Roman"/>
              </a:rPr>
              <a:t>100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Capteurs</a:t>
            </a:r>
            <a:endParaRPr sz="1800">
              <a:latin typeface="Times New Roman"/>
              <a:cs typeface="Times New Roman"/>
            </a:endParaRPr>
          </a:p>
          <a:p>
            <a:pPr marL="1612900" lvl="3" indent="-229235">
              <a:lnSpc>
                <a:spcPct val="100000"/>
              </a:lnSpc>
              <a:buFont typeface="Wingdings"/>
              <a:buChar char=""/>
              <a:tabLst>
                <a:tab pos="1613535" algn="l"/>
              </a:tabLst>
            </a:pPr>
            <a:r>
              <a:rPr sz="1800" dirty="0">
                <a:latin typeface="Times New Roman"/>
                <a:cs typeface="Times New Roman"/>
              </a:rPr>
              <a:t>dans chaque voiture </a:t>
            </a:r>
            <a:r>
              <a:rPr sz="1800" spc="-5" dirty="0">
                <a:latin typeface="Times New Roman"/>
                <a:cs typeface="Times New Roman"/>
              </a:rPr>
              <a:t>moderne </a:t>
            </a:r>
            <a:r>
              <a:rPr sz="1800" dirty="0">
                <a:latin typeface="Times New Roman"/>
                <a:cs typeface="Times New Roman"/>
              </a:rPr>
              <a:t>pour la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surveillance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03788" y="4310642"/>
            <a:ext cx="1935340" cy="2210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3133</Words>
  <Application>Microsoft Office PowerPoint</Application>
  <PresentationFormat>Affichage à l'écran (4:3)</PresentationFormat>
  <Paragraphs>374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0" baseType="lpstr">
      <vt:lpstr>Andalus</vt:lpstr>
      <vt:lpstr>Arial</vt:lpstr>
      <vt:lpstr>Calibri</vt:lpstr>
      <vt:lpstr>Courier New</vt:lpstr>
      <vt:lpstr>Tahoma</vt:lpstr>
      <vt:lpstr>Times New Roman</vt:lpstr>
      <vt:lpstr>Wingdings</vt:lpstr>
      <vt:lpstr>Office Theme</vt:lpstr>
      <vt:lpstr>Big Data</vt:lpstr>
      <vt:lpstr>Chapitre 1  Introduction à Big Data</vt:lpstr>
      <vt:lpstr>BIG DATA: Définition</vt:lpstr>
      <vt:lpstr>BIG DATA: Caractéristiques</vt:lpstr>
      <vt:lpstr>BIG DATA: Caractéristiques</vt:lpstr>
      <vt:lpstr>BIG DATA: Caractéristiques</vt:lpstr>
      <vt:lpstr>BIG DATA: Caractéristiques</vt:lpstr>
      <vt:lpstr>BIG DATA: Caractéristiques</vt:lpstr>
      <vt:lpstr>BIG DATA: Caractéristiques</vt:lpstr>
      <vt:lpstr>BIG DATA: Caractéristiques</vt:lpstr>
      <vt:lpstr>BIG DATA: Caractéristiques</vt:lpstr>
      <vt:lpstr>BIG DATA: Caractéristiques</vt:lpstr>
      <vt:lpstr>BIG DATA: Généralités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BIG DATA: Généralités</vt:lpstr>
      <vt:lpstr>Top 10 des applications les plus téléchargées en 2021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Généralités</vt:lpstr>
      <vt:lpstr>BIG DATA: Acteurs et Solutions</vt:lpstr>
      <vt:lpstr>BIG DATA: Historique</vt:lpstr>
      <vt:lpstr>BIG DATA: Historique</vt:lpstr>
      <vt:lpstr>BIG DATA: Historique</vt:lpstr>
      <vt:lpstr>BIG DATA: Les Acteurs de l’Open Source</vt:lpstr>
      <vt:lpstr>BIG DATA: Plateforme – Technologies - Outils</vt:lpstr>
      <vt:lpstr>BIG DATA: Plateforme – Technologies - Outils</vt:lpstr>
      <vt:lpstr>BIG DATA: Plateforme – Technologies - Outils</vt:lpstr>
      <vt:lpstr>BIG DATA Landscape (1/3)</vt:lpstr>
      <vt:lpstr>BIG DATA Landscape (2/3)</vt:lpstr>
      <vt:lpstr>BIG DATA Landscape (3/3)</vt:lpstr>
      <vt:lpstr>BIG DATA: 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USER</dc:creator>
  <cp:lastModifiedBy>DELL</cp:lastModifiedBy>
  <cp:revision>5</cp:revision>
  <dcterms:created xsi:type="dcterms:W3CDTF">2020-10-13T18:38:41Z</dcterms:created>
  <dcterms:modified xsi:type="dcterms:W3CDTF">2022-09-30T10:05:44Z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2020-10-13T00:00:00Z</vt:filetime>
  </property>
</Properties>
</file>